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docProps/custom.xml" ContentType="application/vnd.openxmlformats-officedocument.custom-properties+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65" r:id="rId4"/>
  </p:sldMasterIdLst>
  <p:notesMasterIdLst>
    <p:notesMasterId r:id="rId26"/>
  </p:notesMasterIdLst>
  <p:handoutMasterIdLst>
    <p:handoutMasterId r:id="rId27"/>
  </p:handoutMasterIdLst>
  <p:sldIdLst>
    <p:sldId id="257" r:id="rId5"/>
    <p:sldId id="259" r:id="rId6"/>
    <p:sldId id="283" r:id="rId7"/>
    <p:sldId id="281" r:id="rId8"/>
    <p:sldId id="282" r:id="rId9"/>
    <p:sldId id="271" r:id="rId10"/>
    <p:sldId id="284" r:id="rId11"/>
    <p:sldId id="285" r:id="rId12"/>
    <p:sldId id="287" r:id="rId13"/>
    <p:sldId id="288" r:id="rId14"/>
    <p:sldId id="280" r:id="rId15"/>
    <p:sldId id="279" r:id="rId16"/>
    <p:sldId id="276" r:id="rId17"/>
    <p:sldId id="264" r:id="rId18"/>
    <p:sldId id="275" r:id="rId19"/>
    <p:sldId id="289" r:id="rId20"/>
    <p:sldId id="273" r:id="rId21"/>
    <p:sldId id="274" r:id="rId22"/>
    <p:sldId id="277" r:id="rId23"/>
    <p:sldId id="278" r:id="rId24"/>
    <p:sldId id="265" r:id="rId25"/>
  </p:sldIdLst>
  <p:sldSz cx="9144000" cy="5143500" type="screen16x9"/>
  <p:notesSz cx="6858000" cy="9296400"/>
  <p:defaultTextStyle>
    <a:defPPr>
      <a:defRPr lang="en-US"/>
    </a:defPPr>
    <a:lvl1pPr algn="l" defTabSz="457182" rtl="0" fontAlgn="base">
      <a:spcBef>
        <a:spcPct val="0"/>
      </a:spcBef>
      <a:spcAft>
        <a:spcPct val="0"/>
      </a:spcAft>
      <a:defRPr kern="1200">
        <a:solidFill>
          <a:schemeClr val="tx1"/>
        </a:solidFill>
        <a:latin typeface="Arial" charset="0"/>
        <a:ea typeface="+mn-ea"/>
        <a:cs typeface="+mn-cs"/>
      </a:defRPr>
    </a:lvl1pPr>
    <a:lvl2pPr marL="457182" algn="l" defTabSz="457182" rtl="0" fontAlgn="base">
      <a:spcBef>
        <a:spcPct val="0"/>
      </a:spcBef>
      <a:spcAft>
        <a:spcPct val="0"/>
      </a:spcAft>
      <a:defRPr kern="1200">
        <a:solidFill>
          <a:schemeClr val="tx1"/>
        </a:solidFill>
        <a:latin typeface="Arial" charset="0"/>
        <a:ea typeface="+mn-ea"/>
        <a:cs typeface="+mn-cs"/>
      </a:defRPr>
    </a:lvl2pPr>
    <a:lvl3pPr marL="914363" algn="l" defTabSz="457182" rtl="0" fontAlgn="base">
      <a:spcBef>
        <a:spcPct val="0"/>
      </a:spcBef>
      <a:spcAft>
        <a:spcPct val="0"/>
      </a:spcAft>
      <a:defRPr kern="1200">
        <a:solidFill>
          <a:schemeClr val="tx1"/>
        </a:solidFill>
        <a:latin typeface="Arial" charset="0"/>
        <a:ea typeface="+mn-ea"/>
        <a:cs typeface="+mn-cs"/>
      </a:defRPr>
    </a:lvl3pPr>
    <a:lvl4pPr marL="1371545" algn="l" defTabSz="457182" rtl="0" fontAlgn="base">
      <a:spcBef>
        <a:spcPct val="0"/>
      </a:spcBef>
      <a:spcAft>
        <a:spcPct val="0"/>
      </a:spcAft>
      <a:defRPr kern="1200">
        <a:solidFill>
          <a:schemeClr val="tx1"/>
        </a:solidFill>
        <a:latin typeface="Arial" charset="0"/>
        <a:ea typeface="+mn-ea"/>
        <a:cs typeface="+mn-cs"/>
      </a:defRPr>
    </a:lvl4pPr>
    <a:lvl5pPr marL="1828727" algn="l" defTabSz="457182" rtl="0" fontAlgn="base">
      <a:spcBef>
        <a:spcPct val="0"/>
      </a:spcBef>
      <a:spcAft>
        <a:spcPct val="0"/>
      </a:spcAft>
      <a:defRPr kern="1200">
        <a:solidFill>
          <a:schemeClr val="tx1"/>
        </a:solidFill>
        <a:latin typeface="Arial" charset="0"/>
        <a:ea typeface="+mn-ea"/>
        <a:cs typeface="+mn-cs"/>
      </a:defRPr>
    </a:lvl5pPr>
    <a:lvl6pPr marL="2285909" algn="l" defTabSz="914363" rtl="0" eaLnBrk="1" latinLnBrk="0" hangingPunct="1">
      <a:defRPr kern="1200">
        <a:solidFill>
          <a:schemeClr val="tx1"/>
        </a:solidFill>
        <a:latin typeface="Arial" charset="0"/>
        <a:ea typeface="+mn-ea"/>
        <a:cs typeface="+mn-cs"/>
      </a:defRPr>
    </a:lvl6pPr>
    <a:lvl7pPr marL="2743090" algn="l" defTabSz="914363" rtl="0" eaLnBrk="1" latinLnBrk="0" hangingPunct="1">
      <a:defRPr kern="1200">
        <a:solidFill>
          <a:schemeClr val="tx1"/>
        </a:solidFill>
        <a:latin typeface="Arial" charset="0"/>
        <a:ea typeface="+mn-ea"/>
        <a:cs typeface="+mn-cs"/>
      </a:defRPr>
    </a:lvl7pPr>
    <a:lvl8pPr marL="3200272" algn="l" defTabSz="914363" rtl="0" eaLnBrk="1" latinLnBrk="0" hangingPunct="1">
      <a:defRPr kern="1200">
        <a:solidFill>
          <a:schemeClr val="tx1"/>
        </a:solidFill>
        <a:latin typeface="Arial" charset="0"/>
        <a:ea typeface="+mn-ea"/>
        <a:cs typeface="+mn-cs"/>
      </a:defRPr>
    </a:lvl8pPr>
    <a:lvl9pPr marL="3657454" algn="l" defTabSz="914363"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B5C"/>
    <a:srgbClr val="F0EDED"/>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69167" autoAdjust="0"/>
  </p:normalViewPr>
  <p:slideViewPr>
    <p:cSldViewPr snapToObjects="1">
      <p:cViewPr>
        <p:scale>
          <a:sx n="130" d="100"/>
          <a:sy n="130" d="100"/>
        </p:scale>
        <p:origin x="-438" y="66"/>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Objects="1">
      <p:cViewPr varScale="1">
        <p:scale>
          <a:sx n="85" d="100"/>
          <a:sy n="85" d="100"/>
        </p:scale>
        <p:origin x="-3834" y="-84"/>
      </p:cViewPr>
      <p:guideLst>
        <p:guide orient="horz" pos="2928"/>
        <p:guide pos="2160"/>
      </p:guideLst>
    </p:cSldViewPr>
  </p:notesViewPr>
  <p:gridSpacing cx="77716063" cy="77716063"/>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522A7FE1-853A-438F-9770-79594CF55FC4}" type="datetimeFigureOut">
              <a:rPr lang="en-US"/>
              <a:pPr>
                <a:defRPr/>
              </a:pPr>
              <a:t>1/28/2019</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3AE7BF9C-1FB3-4BD3-8777-15DCB3A7B38C}"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B1180E67-1135-4BDA-8F50-ABACCBAFEACD}" type="datetimeFigureOut">
              <a:rPr lang="en-US"/>
              <a:pPr>
                <a:defRPr/>
              </a:pPr>
              <a:t>1/28/2019</a:t>
            </a:fld>
            <a:endParaRPr lang="en-US"/>
          </a:p>
        </p:txBody>
      </p:sp>
      <p:sp>
        <p:nvSpPr>
          <p:cNvPr id="4" name="Slide Image Placeholder 3"/>
          <p:cNvSpPr>
            <a:spLocks noGrp="1" noRot="1" noChangeAspect="1"/>
          </p:cNvSpPr>
          <p:nvPr>
            <p:ph type="sldImg" idx="2"/>
          </p:nvPr>
        </p:nvSpPr>
        <p:spPr>
          <a:xfrm>
            <a:off x="330200" y="696913"/>
            <a:ext cx="6197600" cy="348615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42CE5875-0C48-4684-B7F7-ADB5C2F6B00D}"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182" algn="l" rtl="0" fontAlgn="base">
      <a:spcBef>
        <a:spcPct val="30000"/>
      </a:spcBef>
      <a:spcAft>
        <a:spcPct val="0"/>
      </a:spcAft>
      <a:defRPr sz="1200" kern="1200">
        <a:solidFill>
          <a:schemeClr val="tx1"/>
        </a:solidFill>
        <a:latin typeface="+mn-lt"/>
        <a:ea typeface="+mn-ea"/>
        <a:cs typeface="+mn-cs"/>
      </a:defRPr>
    </a:lvl2pPr>
    <a:lvl3pPr marL="914363" algn="l" rtl="0" fontAlgn="base">
      <a:spcBef>
        <a:spcPct val="30000"/>
      </a:spcBef>
      <a:spcAft>
        <a:spcPct val="0"/>
      </a:spcAft>
      <a:defRPr sz="1200" kern="1200">
        <a:solidFill>
          <a:schemeClr val="tx1"/>
        </a:solidFill>
        <a:latin typeface="+mn-lt"/>
        <a:ea typeface="+mn-ea"/>
        <a:cs typeface="+mn-cs"/>
      </a:defRPr>
    </a:lvl3pPr>
    <a:lvl4pPr marL="1371545" algn="l" rtl="0" fontAlgn="base">
      <a:spcBef>
        <a:spcPct val="30000"/>
      </a:spcBef>
      <a:spcAft>
        <a:spcPct val="0"/>
      </a:spcAft>
      <a:defRPr sz="1200" kern="1200">
        <a:solidFill>
          <a:schemeClr val="tx1"/>
        </a:solidFill>
        <a:latin typeface="+mn-lt"/>
        <a:ea typeface="+mn-ea"/>
        <a:cs typeface="+mn-cs"/>
      </a:defRPr>
    </a:lvl4pPr>
    <a:lvl5pPr marL="1828727" algn="l" rtl="0" fontAlgn="base">
      <a:spcBef>
        <a:spcPct val="30000"/>
      </a:spcBef>
      <a:spcAft>
        <a:spcPct val="0"/>
      </a:spcAft>
      <a:defRPr sz="1200" kern="1200">
        <a:solidFill>
          <a:schemeClr val="tx1"/>
        </a:solidFill>
        <a:latin typeface="+mn-lt"/>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portlandoregon.gov/transportation/71737"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www.portlandoregon.gov/transportation/71733" TargetMode="External"/><Relationship Id="rId4" Type="http://schemas.openxmlformats.org/officeDocument/2006/relationships/hyperlink" Target="https://www.portlandoregon.gov/transportation/71734"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AKA tactical urbanism</a:t>
            </a:r>
          </a:p>
          <a:p>
            <a:endParaRPr lang="en-US" dirty="0" smtClean="0"/>
          </a:p>
          <a:p>
            <a:r>
              <a:rPr lang="en-US" dirty="0" smtClean="0"/>
              <a:t>Tactical Urbanism projects can be led by governments, non-profits, grassroots groups, or frustrated residents. Though the degree of formality may vary, Tactical Urbanism projects share common goal of using low-cost materials to experiment with and gather input on potential street design changes.</a:t>
            </a:r>
          </a:p>
          <a:p>
            <a:endParaRPr lang="en-US" dirty="0" smtClean="0"/>
          </a:p>
          <a:p>
            <a:r>
              <a:rPr lang="en-US" dirty="0" smtClean="0"/>
              <a:t>Over the past decade Tactical Urbanism has become an international movement, bringing about a profound shift in how communities think about project development and delivery.</a:t>
            </a:r>
            <a:endParaRPr lang="en-US" dirty="0"/>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dirty="0" smtClean="0"/>
              <a:t>2015 – pilot pop up bike lane</a:t>
            </a:r>
          </a:p>
          <a:p>
            <a:r>
              <a:rPr lang="en-US" dirty="0" smtClean="0"/>
              <a:t>2017 back to normal</a:t>
            </a:r>
          </a:p>
          <a:p>
            <a:r>
              <a:rPr lang="en-US" dirty="0" smtClean="0"/>
              <a:t>2018 protected</a:t>
            </a:r>
            <a:r>
              <a:rPr lang="en-US" baseline="0" dirty="0" smtClean="0"/>
              <a:t> bikeway</a:t>
            </a:r>
            <a:endParaRPr lang="en-US" dirty="0" smtClean="0"/>
          </a:p>
          <a:p>
            <a:endParaRPr lang="en-US" dirty="0" smtClean="0"/>
          </a:p>
          <a:p>
            <a:r>
              <a:rPr lang="en-US" dirty="0" smtClean="0"/>
              <a:t>In June 2015, Sky Lakes and</a:t>
            </a:r>
            <a:r>
              <a:rPr lang="en-US" baseline="0" dirty="0" smtClean="0"/>
              <a:t> </a:t>
            </a:r>
            <a:r>
              <a:rPr lang="en-US" dirty="0" smtClean="0"/>
              <a:t>Healthy Klamath partnered with</a:t>
            </a:r>
            <a:r>
              <a:rPr lang="en-US" baseline="0" dirty="0" smtClean="0"/>
              <a:t> </a:t>
            </a:r>
            <a:r>
              <a:rPr lang="en-US" dirty="0" smtClean="0"/>
              <a:t>Klamath Falls to do a pilot demonstration of a protected bike lane</a:t>
            </a:r>
            <a:r>
              <a:rPr lang="en-US" baseline="0" dirty="0" smtClean="0"/>
              <a:t> </a:t>
            </a:r>
            <a:r>
              <a:rPr lang="en-US" dirty="0" smtClean="0"/>
              <a:t>during Klamath Falls’ Third Thursday Downtown event. The “pop-up”</a:t>
            </a:r>
            <a:r>
              <a:rPr lang="en-US" baseline="0" dirty="0" smtClean="0"/>
              <a:t> </a:t>
            </a:r>
            <a:r>
              <a:rPr lang="en-US" dirty="0" smtClean="0"/>
              <a:t>protected bike lane, made of planter boxes, demonstrated the idea of</a:t>
            </a:r>
            <a:r>
              <a:rPr lang="en-US" baseline="0" dirty="0" smtClean="0"/>
              <a:t> </a:t>
            </a:r>
            <a:r>
              <a:rPr lang="en-US" dirty="0" smtClean="0"/>
              <a:t>a protected bike lane and helped</a:t>
            </a:r>
            <a:r>
              <a:rPr lang="en-US" baseline="0" dirty="0" smtClean="0"/>
              <a:t> </a:t>
            </a:r>
            <a:r>
              <a:rPr lang="en-US" dirty="0" smtClean="0"/>
              <a:t>build awareness and public support</a:t>
            </a:r>
            <a:r>
              <a:rPr lang="en-US" baseline="0" dirty="0" smtClean="0"/>
              <a:t> </a:t>
            </a:r>
            <a:r>
              <a:rPr lang="en-US" dirty="0" smtClean="0"/>
              <a:t>for the idea.</a:t>
            </a:r>
          </a:p>
          <a:p>
            <a:endParaRPr lang="en-US" dirty="0" smtClean="0"/>
          </a:p>
          <a:p>
            <a:r>
              <a:rPr lang="en-US" dirty="0" smtClean="0"/>
              <a:t> Healthy Klamath: Sky Lakes Medical Center, Klamath County Public Health, Klamath Open Door</a:t>
            </a:r>
            <a:r>
              <a:rPr lang="en-US" baseline="0" dirty="0" smtClean="0"/>
              <a:t> </a:t>
            </a:r>
            <a:r>
              <a:rPr lang="en-US" dirty="0" smtClean="0"/>
              <a:t>Family Practice, and Cascade Health Alliance, a community-based effort to</a:t>
            </a:r>
            <a:r>
              <a:rPr lang="en-US" baseline="0" dirty="0" smtClean="0"/>
              <a:t> </a:t>
            </a:r>
            <a:r>
              <a:rPr lang="en-US" dirty="0" smtClean="0"/>
              <a:t>improve the</a:t>
            </a:r>
            <a:r>
              <a:rPr lang="en-US" baseline="0" dirty="0" smtClean="0"/>
              <a:t> </a:t>
            </a:r>
            <a:r>
              <a:rPr lang="en-US" dirty="0" smtClean="0"/>
              <a:t>health and well-being of Klamath County residents.</a:t>
            </a:r>
          </a:p>
          <a:p>
            <a:endParaRPr lang="en-US" dirty="0" smtClean="0"/>
          </a:p>
          <a:p>
            <a:r>
              <a:rPr lang="en-US" dirty="0" smtClean="0"/>
              <a:t>Cambia Health Foundation</a:t>
            </a:r>
            <a:endParaRPr lang="en-US" dirty="0"/>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Pop. 85,257</a:t>
            </a:r>
          </a:p>
          <a:p>
            <a:endParaRPr lang="en-US" dirty="0" smtClean="0"/>
          </a:p>
          <a:p>
            <a:r>
              <a:rPr lang="en-US" dirty="0" smtClean="0"/>
              <a:t>Report: https://fayetteville-ar.gov/DocumentCenter/View/12580/Mini-Roundabout-Report-?bidId= </a:t>
            </a:r>
          </a:p>
          <a:p>
            <a:endParaRPr lang="en-US" dirty="0" smtClean="0"/>
          </a:p>
          <a:p>
            <a:r>
              <a:rPr lang="en-US" dirty="0" smtClean="0"/>
              <a:t>2017 – three month installation of a temporary</a:t>
            </a:r>
            <a:r>
              <a:rPr lang="en-US" baseline="0" dirty="0" smtClean="0"/>
              <a:t> mini-roundabout to improve pedestrian and bicyclist connectivity.</a:t>
            </a:r>
          </a:p>
          <a:p>
            <a:endParaRPr lang="en-US" baseline="0" dirty="0" smtClean="0"/>
          </a:p>
          <a:p>
            <a:r>
              <a:rPr lang="en-US" dirty="0" smtClean="0"/>
              <a:t>City staff, elected officials, regional bike and pedestrian advocacy groups, local business owners, and</a:t>
            </a:r>
            <a:r>
              <a:rPr lang="en-US" baseline="0" dirty="0" smtClean="0"/>
              <a:t> </a:t>
            </a:r>
            <a:r>
              <a:rPr lang="en-US" dirty="0" smtClean="0"/>
              <a:t>University representatives attended a Tactical Urbanism workshop in November, 2016 to learn about</a:t>
            </a:r>
            <a:r>
              <a:rPr lang="en-US" baseline="0" dirty="0" smtClean="0"/>
              <a:t> </a:t>
            </a:r>
            <a:r>
              <a:rPr lang="en-US" dirty="0" smtClean="0"/>
              <a:t>the methodology and identify possible pilot project types and locations in Fayetteville. Consultants</a:t>
            </a:r>
            <a:r>
              <a:rPr lang="en-US" baseline="0" dirty="0" smtClean="0"/>
              <a:t> </a:t>
            </a:r>
            <a:r>
              <a:rPr lang="en-US" dirty="0" smtClean="0"/>
              <a:t>from the Street Plans Collective instructed attendees in the techniques, materials, and rationale behind</a:t>
            </a:r>
            <a:r>
              <a:rPr lang="en-US" baseline="0" dirty="0" smtClean="0"/>
              <a:t> </a:t>
            </a:r>
            <a:r>
              <a:rPr lang="en-US" dirty="0" smtClean="0"/>
              <a:t>a Tactical Urbanism approach and led the group in a site planning workshop. </a:t>
            </a:r>
            <a:endParaRPr lang="en-US" dirty="0"/>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dirty="0" smtClean="0"/>
              <a:t>This is the third year of the Council-approved, 5-year implementation of Better Naito. Like past years, PBOT will install plastic posts to delineate one northbound motor vehicle lane on Naito Parkway between SW Main Street and NW Couch Street. There will also be a designated passenger drop off zone on SW Taylor Street to better accommodate people being dropped off by personal vehicles, taxis, and rideshares. </a:t>
            </a:r>
          </a:p>
          <a:p>
            <a:endParaRPr lang="en-US" dirty="0" smtClean="0"/>
          </a:p>
          <a:p>
            <a:r>
              <a:rPr lang="en-US" dirty="0" smtClean="0"/>
              <a:t>This year January through September</a:t>
            </a:r>
          </a:p>
          <a:p>
            <a:endParaRPr lang="en-US" dirty="0"/>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May 2016  - For a full week this month, a coalition of businesses and residents tested what it might look like to change NE Broadway from a three lane one-way</a:t>
            </a:r>
            <a:r>
              <a:rPr lang="en-US" baseline="0" dirty="0" smtClean="0"/>
              <a:t> speedy arterial to a slower and more business friendly retail street</a:t>
            </a:r>
            <a:r>
              <a:rPr lang="en-US" dirty="0" smtClean="0"/>
              <a:t>. Two community groups, the Broadway-</a:t>
            </a:r>
            <a:r>
              <a:rPr lang="en-US" dirty="0" err="1" smtClean="0"/>
              <a:t>Weidler</a:t>
            </a:r>
            <a:r>
              <a:rPr lang="en-US" dirty="0" smtClean="0"/>
              <a:t> Alliance and Northeast Broadway Business Association, teamed up with Better Block PDX for a one-week test that redesigned nearly a mile of the street with marked crosswalks, a </a:t>
            </a:r>
            <a:r>
              <a:rPr lang="en-US" dirty="0" err="1" smtClean="0"/>
              <a:t>handbuilt</a:t>
            </a:r>
            <a:r>
              <a:rPr lang="en-US" dirty="0" smtClean="0"/>
              <a:t> floating bus stop and extra sidewalk space for cafe seating. On the block with the bus stop, the design included a parking-protected bike lane. The crosswalks were sponsored by AARP Oregon. A Chinese restaurant, a taco bar and a credit union bought sponsorships for temporary bike parking racks. The designs were reviewed and approved by the city transportation bureau. City engineers</a:t>
            </a:r>
            <a:r>
              <a:rPr lang="en-US" baseline="0" dirty="0" smtClean="0"/>
              <a:t> </a:t>
            </a:r>
            <a:r>
              <a:rPr lang="en-US" dirty="0" smtClean="0"/>
              <a:t>installed traffic-count tubes and travel-time detectors to collect data on the test. “I think slowing down traffic is a good thing, because it gets people to see more,” Mike </a:t>
            </a:r>
            <a:r>
              <a:rPr lang="en-US" dirty="0" err="1" smtClean="0"/>
              <a:t>Chronister</a:t>
            </a:r>
            <a:r>
              <a:rPr lang="en-US" dirty="0" smtClean="0"/>
              <a:t>, manager</a:t>
            </a:r>
            <a:r>
              <a:rPr lang="en-US" baseline="0" dirty="0" smtClean="0"/>
              <a:t> of Kitchen </a:t>
            </a:r>
            <a:r>
              <a:rPr lang="en-US" baseline="0" dirty="0" err="1" smtClean="0"/>
              <a:t>Kaboodle</a:t>
            </a:r>
            <a:r>
              <a:rPr lang="en-US" baseline="0" dirty="0" smtClean="0"/>
              <a:t>.</a:t>
            </a:r>
            <a:endParaRPr lang="en-US" dirty="0" smtClean="0"/>
          </a:p>
          <a:p>
            <a:endParaRPr lang="en-US" dirty="0" smtClean="0"/>
          </a:p>
          <a:p>
            <a:r>
              <a:rPr lang="en-US" dirty="0" smtClean="0"/>
              <a:t>https://brokensidewalk.com/2016/tactical-bike-lanes-portland-or/</a:t>
            </a:r>
          </a:p>
          <a:p>
            <a:endParaRPr lang="en-US" dirty="0"/>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https://bikeportland.org/2016/02/11/a-closer-look-at-the-better-broadway-pop-up-protected-bikeway-174752</a:t>
            </a:r>
          </a:p>
          <a:p>
            <a:endParaRPr lang="en-US" dirty="0" smtClean="0"/>
          </a:p>
          <a:p>
            <a:r>
              <a:rPr lang="en-US" dirty="0" smtClean="0"/>
              <a:t>Feb 2016 Conceived</a:t>
            </a:r>
            <a:r>
              <a:rPr lang="en-US" baseline="0" dirty="0" smtClean="0"/>
              <a:t> of and implemented by </a:t>
            </a:r>
            <a:r>
              <a:rPr lang="en-US" baseline="0" dirty="0" err="1" smtClean="0"/>
              <a:t>PlaceMatters</a:t>
            </a:r>
            <a:r>
              <a:rPr lang="en-US" baseline="0" dirty="0" smtClean="0"/>
              <a:t> (Denver), Alta Planning and Design and Better Blocks PDX – way to test </a:t>
            </a:r>
            <a:r>
              <a:rPr lang="en-US" sz="1200" b="0" i="0" kern="1200" dirty="0" smtClean="0">
                <a:solidFill>
                  <a:schemeClr val="tx1"/>
                </a:solidFill>
                <a:latin typeface="+mn-lt"/>
                <a:ea typeface="+mn-ea"/>
                <a:cs typeface="+mn-cs"/>
              </a:rPr>
              <a:t>how various materials work for rapidly deploying bike lanes and cross-walks, and to</a:t>
            </a:r>
            <a:r>
              <a:rPr lang="en-US" sz="1200" b="0" i="0" kern="1200" baseline="0" dirty="0" smtClean="0">
                <a:solidFill>
                  <a:schemeClr val="tx1"/>
                </a:solidFill>
                <a:latin typeface="+mn-lt"/>
                <a:ea typeface="+mn-ea"/>
                <a:cs typeface="+mn-cs"/>
              </a:rPr>
              <a:t> test the project for a longer, semi permanent installation.</a:t>
            </a:r>
          </a:p>
          <a:p>
            <a:endParaRPr lang="en-US" sz="1200" b="0" i="0" kern="1200" baseline="0" dirty="0" smtClean="0">
              <a:solidFill>
                <a:schemeClr val="tx1"/>
              </a:solidFill>
              <a:latin typeface="+mn-lt"/>
              <a:ea typeface="+mn-ea"/>
              <a:cs typeface="+mn-cs"/>
            </a:endParaRPr>
          </a:p>
          <a:p>
            <a:r>
              <a:rPr lang="en-US" sz="1200" b="0" i="0" kern="1200" baseline="0" dirty="0" smtClean="0">
                <a:solidFill>
                  <a:schemeClr val="tx1"/>
                </a:solidFill>
                <a:latin typeface="+mn-lt"/>
                <a:ea typeface="+mn-ea"/>
                <a:cs typeface="+mn-cs"/>
              </a:rPr>
              <a:t>Better Blocks is now partnering with PSU to put together annual demos – integrating tactical urbanism with an academic student curriculum</a:t>
            </a:r>
            <a:endParaRPr lang="en-US" dirty="0"/>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https://nextcity.org/daily/entry/macon-pop-up-bike-network-permanent-bike-lanes</a:t>
            </a:r>
          </a:p>
          <a:p>
            <a:endParaRPr lang="en-US" dirty="0" smtClean="0"/>
          </a:p>
          <a:p>
            <a:r>
              <a:rPr lang="en-US" dirty="0" smtClean="0"/>
              <a:t>Town of 114</a:t>
            </a:r>
            <a:r>
              <a:rPr lang="en-US" baseline="0" dirty="0" smtClean="0"/>
              <a:t>,000</a:t>
            </a:r>
          </a:p>
          <a:p>
            <a:endParaRPr lang="en-US" baseline="0" dirty="0" smtClean="0"/>
          </a:p>
          <a:p>
            <a:r>
              <a:rPr lang="en-US" dirty="0" smtClean="0"/>
              <a:t>Macon Connects: collaboration</a:t>
            </a:r>
            <a:r>
              <a:rPr lang="en-US" baseline="0" dirty="0" smtClean="0"/>
              <a:t> between Macon economic development non-profit </a:t>
            </a:r>
            <a:r>
              <a:rPr lang="en-US" baseline="0" dirty="0" err="1" smtClean="0"/>
              <a:t>NewTown</a:t>
            </a:r>
            <a:r>
              <a:rPr lang="en-US" baseline="0" dirty="0" smtClean="0"/>
              <a:t> Macon, Better Block Foundation and 8-80 Cities (mobility for all). Grew out of 2015 downtown master plan. connects to popular waterfront trail (that could only be safely accessed by driving). Won grant funding for the project to build temporary bike lane network. Surveys found that people preferred the protected infrastructure over unprotected lanes and </a:t>
            </a:r>
            <a:r>
              <a:rPr lang="en-US" baseline="0" dirty="0" err="1" smtClean="0"/>
              <a:t>sharrows</a:t>
            </a:r>
            <a:r>
              <a:rPr lang="en-US" baseline="0" dirty="0" smtClean="0"/>
              <a:t>. </a:t>
            </a:r>
          </a:p>
          <a:p>
            <a:endParaRPr lang="en-US" baseline="0" dirty="0" smtClean="0"/>
          </a:p>
          <a:p>
            <a:r>
              <a:rPr lang="en-US" dirty="0" smtClean="0"/>
              <a:t>Led to installation of permanent 3</a:t>
            </a:r>
            <a:r>
              <a:rPr lang="en-US" baseline="0" dirty="0" smtClean="0"/>
              <a:t> miles of traditional un-buffered bike</a:t>
            </a:r>
            <a:r>
              <a:rPr lang="en-US" dirty="0" smtClean="0"/>
              <a:t> lane on a state-owned thoroughfare in downtown Macon.</a:t>
            </a:r>
            <a:r>
              <a:rPr lang="en-US" baseline="0" dirty="0" smtClean="0"/>
              <a:t> “It felt a little like tilting at windmills advocating for bike lanes before this event,” he says. “The event just changed minds about what’s possible and opened up a world of possibility.” – Josh Rogers president of </a:t>
            </a:r>
            <a:r>
              <a:rPr lang="en-US" baseline="0" dirty="0" err="1" smtClean="0"/>
              <a:t>NewTown</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Population of 67,000</a:t>
            </a:r>
          </a:p>
          <a:p>
            <a:r>
              <a:rPr lang="en-US" dirty="0" smtClean="0"/>
              <a:t>Build Maine – a conference</a:t>
            </a:r>
            <a:r>
              <a:rPr lang="en-US" baseline="0" dirty="0" smtClean="0"/>
              <a:t> designed to get stuff done</a:t>
            </a:r>
          </a:p>
          <a:p>
            <a:r>
              <a:rPr lang="en-US" baseline="0" dirty="0" smtClean="0"/>
              <a:t>Provides tactical urbanism lightening grants</a:t>
            </a:r>
          </a:p>
          <a:p>
            <a:r>
              <a:rPr lang="en-US" dirty="0" smtClean="0"/>
              <a:t>The purpose of the program is:</a:t>
            </a:r>
          </a:p>
          <a:p>
            <a:pPr>
              <a:buFont typeface="Arial" pitchFamily="34" charset="0"/>
              <a:buChar char="•"/>
            </a:pPr>
            <a:r>
              <a:rPr lang="en-US" dirty="0" smtClean="0"/>
              <a:t>To promote greater communication between residents, municipal staff, elected officials, state officials, and stakeholders.</a:t>
            </a:r>
          </a:p>
          <a:p>
            <a:pPr>
              <a:buFont typeface="Arial" pitchFamily="34" charset="0"/>
              <a:buChar char="•"/>
            </a:pPr>
            <a:r>
              <a:rPr lang="en-US" dirty="0" smtClean="0"/>
              <a:t>To fund and demonstrate the benefits of iterative improvements made possible by low-cost installations.</a:t>
            </a:r>
          </a:p>
          <a:p>
            <a:pPr>
              <a:buFont typeface="Arial" pitchFamily="34" charset="0"/>
              <a:buChar char="•"/>
            </a:pPr>
            <a:r>
              <a:rPr lang="en-US" dirty="0" smtClean="0"/>
              <a:t>To fund and demonstrate the benefits of testing ideas before spending significant funds to install permanent changes.</a:t>
            </a:r>
          </a:p>
          <a:p>
            <a:pPr>
              <a:buFont typeface="Arial" pitchFamily="34" charset="0"/>
              <a:buChar char="•"/>
            </a:pPr>
            <a:r>
              <a:rPr lang="en-US" dirty="0" smtClean="0"/>
              <a:t>To gather data that can be used to inform conversations and decisions at the state and local level.</a:t>
            </a:r>
            <a:endParaRPr lang="en-US" dirty="0"/>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Hamilton,</a:t>
            </a:r>
            <a:r>
              <a:rPr lang="en-US" baseline="0" dirty="0" smtClean="0"/>
              <a:t> a city 45 minutes west of Toronto, almost every street downtown is a one way speedway; some are five lanes wide. </a:t>
            </a:r>
          </a:p>
          <a:p>
            <a:endParaRPr lang="en-US" baseline="0" dirty="0" smtClean="0"/>
          </a:p>
          <a:p>
            <a:r>
              <a:rPr lang="en-US" baseline="0" dirty="0" smtClean="0"/>
              <a:t>After a public talk by a prominent tactical </a:t>
            </a:r>
            <a:r>
              <a:rPr lang="en-US" baseline="0" dirty="0" err="1" smtClean="0"/>
              <a:t>urbanist</a:t>
            </a:r>
            <a:r>
              <a:rPr lang="en-US" baseline="0" dirty="0" smtClean="0"/>
              <a:t> (hosted by the city) (Mike </a:t>
            </a:r>
            <a:r>
              <a:rPr lang="en-US" baseline="0" dirty="0" err="1" smtClean="0"/>
              <a:t>Lydon</a:t>
            </a:r>
            <a:r>
              <a:rPr lang="en-US" baseline="0" dirty="0" smtClean="0"/>
              <a:t>, Street Plans Collaborative NYC) – the city saw many guerrilla pop up projects installed over night by unknown citizens. </a:t>
            </a:r>
            <a:endParaRPr lang="en-US" dirty="0"/>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fontScale="92500" lnSpcReduction="10000"/>
          </a:bodyPr>
          <a:lstStyle/>
          <a:p>
            <a:r>
              <a:rPr lang="en-US" dirty="0" smtClean="0"/>
              <a:t>In urban places in the region safe speeds must account for people traveling in different ways: walking, driving, using mobility devices, taking transit,  biking, skateboarding, etc. It is important to consider people traveling outside of motor vehicles because they are not protected from the impact of crashes. This is why Portland and other cities refer to people traveling outside of motor vehicles as vulnerable users.</a:t>
            </a:r>
          </a:p>
          <a:p>
            <a:endParaRPr lang="en-US" dirty="0" smtClean="0"/>
          </a:p>
          <a:p>
            <a:r>
              <a:rPr lang="en-US" dirty="0" smtClean="0"/>
              <a:t>Portland uses the following principles to identify safe speed limits:</a:t>
            </a:r>
          </a:p>
          <a:p>
            <a:endParaRPr lang="en-US" dirty="0" smtClean="0"/>
          </a:p>
          <a:p>
            <a:pPr>
              <a:buFont typeface="Arial" pitchFamily="34" charset="0"/>
              <a:buChar char="•"/>
            </a:pPr>
            <a:r>
              <a:rPr lang="en-US" dirty="0" smtClean="0"/>
              <a:t>Less physical separation between people driving and vulnerable users requires a lower speed limit. Sidewalks and protected bike lanes are examples of physical separation between people driving and vulnerable users (see photo below).</a:t>
            </a:r>
          </a:p>
          <a:p>
            <a:pPr>
              <a:buFont typeface="Arial" pitchFamily="34" charset="0"/>
              <a:buChar char="•"/>
            </a:pPr>
            <a:r>
              <a:rPr lang="en-US" dirty="0" smtClean="0"/>
              <a:t>Injury crashes are an indicator that speed limits may be too high</a:t>
            </a:r>
          </a:p>
          <a:p>
            <a:pPr>
              <a:buFont typeface="Arial" pitchFamily="34" charset="0"/>
              <a:buChar char="•"/>
            </a:pPr>
            <a:r>
              <a:rPr lang="en-US" dirty="0" smtClean="0"/>
              <a:t>PBOT may request speed limit reductions even when street design stays the same. While street design can help people drive at safe speeds, adjustments to speed limits alone can still support safety.</a:t>
            </a:r>
          </a:p>
          <a:p>
            <a:pPr>
              <a:buFont typeface="Arial" pitchFamily="34" charset="0"/>
              <a:buChar char="•"/>
            </a:pPr>
            <a:r>
              <a:rPr lang="en-US" dirty="0" smtClean="0"/>
              <a:t>The 85th percentile method is not supported by evidence and is not part of PBOT practice. The 85th percentile method sets speed limits based on the speed at which 85 percent of people drive at or below on a street. The Federal Highway Administration offers a detailed guide on the 85th percentile method and other speed setting approaches.</a:t>
            </a:r>
          </a:p>
          <a:p>
            <a:pPr>
              <a:buFont typeface="Arial" pitchFamily="34" charset="0"/>
              <a:buChar char="•"/>
            </a:pPr>
            <a:r>
              <a:rPr lang="en-US" dirty="0" smtClean="0"/>
              <a:t>Speed limits must account for emergency response times. As a general rule, PBOT does not post speed limits below 25 mph on Major Emergency Response Routes, and posts speed limits below 25 mph on Secondary Emergency Response Routes only on a case-by-case basis dependent on review by Portland Fire &amp; Rescue. (View map of Emergency Response Route classifications.)</a:t>
            </a:r>
          </a:p>
          <a:p>
            <a:pPr>
              <a:buFont typeface="Arial" pitchFamily="34" charset="0"/>
              <a:buChar char="•"/>
            </a:pPr>
            <a:endParaRPr lang="en-US" dirty="0" smtClean="0"/>
          </a:p>
          <a:p>
            <a:pPr>
              <a:buFont typeface="Arial" pitchFamily="34" charset="0"/>
              <a:buChar char="•"/>
            </a:pPr>
            <a:endParaRPr lang="en-US" dirty="0" smtClean="0"/>
          </a:p>
          <a:p>
            <a:pPr>
              <a:buFont typeface="Arial" pitchFamily="34" charset="0"/>
              <a:buChar char="•"/>
            </a:pPr>
            <a:endParaRPr lang="en-US" baseline="0" dirty="0" smtClean="0"/>
          </a:p>
          <a:p>
            <a:pPr>
              <a:buFont typeface="Arial" pitchFamily="34" charset="0"/>
              <a:buChar char="•"/>
            </a:pPr>
            <a:endParaRPr lang="en-US" dirty="0" smtClean="0"/>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https://www.cnu.org/what-we-do/build-great-places/small-town-tactic</a:t>
            </a:r>
          </a:p>
          <a:p>
            <a:endParaRPr lang="en-US" dirty="0" smtClean="0"/>
          </a:p>
          <a:p>
            <a:r>
              <a:rPr lang="en-US" dirty="0" smtClean="0"/>
              <a:t>Mostly suburban style streets – pop. 6,541</a:t>
            </a:r>
          </a:p>
          <a:p>
            <a:r>
              <a:rPr lang="en-US" dirty="0" smtClean="0"/>
              <a:t>Built</a:t>
            </a:r>
            <a:r>
              <a:rPr lang="en-US" baseline="0" dirty="0" smtClean="0"/>
              <a:t> overnight - temporary landscaping, tubular markers, and color paint designs, the team narrowed travel lanes, reduced the size of intersections, created bulb-outs, and provided dedicated bike lanes and on-street parking.</a:t>
            </a:r>
          </a:p>
          <a:p>
            <a:endParaRPr lang="en-US" baseline="0" dirty="0" smtClean="0"/>
          </a:p>
          <a:p>
            <a:r>
              <a:rPr lang="en-US" dirty="0" smtClean="0"/>
              <a:t>The test was carried out during the summer of 2016 and followed by a September meeting to get public feedback. Nearly every resident in Avon was aware of the project. The public was engaged with signage, walking tours, meetings, public comment emails, and digital preference voting. In civic environments where change is often met with opposition, temporary small-scale interventions can help evaluate the validity of design ideas and build momentum for catalytic change.</a:t>
            </a:r>
          </a:p>
          <a:p>
            <a:endParaRPr lang="en-US" dirty="0" smtClean="0"/>
          </a:p>
          <a:p>
            <a:r>
              <a:rPr lang="en-US" dirty="0" smtClean="0"/>
              <a:t>Monitored, gathered data, refined designs, approved</a:t>
            </a:r>
            <a:r>
              <a:rPr lang="en-US" baseline="0" dirty="0" smtClean="0"/>
              <a:t> designs, implementing </a:t>
            </a:r>
            <a:endParaRPr lang="en-US" dirty="0"/>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20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October 2018</a:t>
            </a:r>
            <a:endParaRPr lang="en-US" dirty="0"/>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National Transportation Safety Board, the nation’s leading authority on crashes and prevention strategies, and its landmark study, published in August 2017, for recognizing the deadly problem of speed and calling for action to dramatically reduce speed-related deaths and injuries.</a:t>
            </a:r>
          </a:p>
          <a:p>
            <a:endParaRPr lang="en-US" dirty="0" smtClean="0"/>
          </a:p>
          <a:p>
            <a:pPr marL="0" marR="0" indent="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Conclusion #7: The safe system approach to setting speed limits in urban areas is an improvement over conventional approaches because it considers the vulnerability of all road users.</a:t>
            </a:r>
          </a:p>
          <a:p>
            <a:pPr marL="0" marR="0" indent="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Conclusion #11: 11. Automated speed enforcement is an effective countermeasure to reduce speeding-related crashes, fatalities, and injuries.</a:t>
            </a:r>
          </a:p>
          <a:p>
            <a:endParaRPr lang="en-US" dirty="0" smtClean="0"/>
          </a:p>
          <a:p>
            <a:r>
              <a:rPr lang="en-US" u="sng" dirty="0" smtClean="0"/>
              <a:t>National Transportation Safety Board issued recommendations to dramatically reduce speed-related deaths and injuries and urgently raise public understanding,</a:t>
            </a:r>
            <a:r>
              <a:rPr lang="en-US" u="sng" baseline="0" dirty="0" smtClean="0"/>
              <a:t> including</a:t>
            </a:r>
            <a:endParaRPr lang="en-US" u="sng" dirty="0" smtClean="0"/>
          </a:p>
          <a:p>
            <a:pPr>
              <a:buFont typeface="Arial" pitchFamily="34" charset="0"/>
              <a:buChar char="•"/>
            </a:pPr>
            <a:r>
              <a:rPr lang="en-US" dirty="0" smtClean="0"/>
              <a:t>Recommendation #10: Revise Section 2B.13 of the Manual on Uniform Traffic Control Devices so that</a:t>
            </a:r>
            <a:r>
              <a:rPr lang="en-US" baseline="0" dirty="0" smtClean="0"/>
              <a:t> </a:t>
            </a:r>
            <a:r>
              <a:rPr lang="en-US" dirty="0" smtClean="0"/>
              <a:t>the factors currently listed as optional for all engineering studies are required,</a:t>
            </a:r>
            <a:r>
              <a:rPr lang="en-US" baseline="0" dirty="0" smtClean="0"/>
              <a:t> </a:t>
            </a:r>
            <a:r>
              <a:rPr lang="en-US" dirty="0" smtClean="0"/>
              <a:t>require that an expert system such as USLIMITS2 be used as a validation tool,</a:t>
            </a:r>
            <a:r>
              <a:rPr lang="en-US" baseline="0" dirty="0" smtClean="0"/>
              <a:t> </a:t>
            </a:r>
            <a:r>
              <a:rPr lang="en-US" dirty="0" smtClean="0"/>
              <a:t>and remove the guidance that speed limits in speed zones should be within 5 mph</a:t>
            </a:r>
            <a:r>
              <a:rPr lang="en-US" baseline="0" dirty="0" smtClean="0"/>
              <a:t> </a:t>
            </a:r>
            <a:r>
              <a:rPr lang="en-US" dirty="0" smtClean="0"/>
              <a:t>of the 85th percentile speed.</a:t>
            </a:r>
          </a:p>
          <a:p>
            <a:pPr>
              <a:buFont typeface="Arial" pitchFamily="34" charset="0"/>
              <a:buChar char="•"/>
            </a:pPr>
            <a:endParaRPr lang="en-US" dirty="0" smtClean="0"/>
          </a:p>
          <a:p>
            <a:pPr>
              <a:buFont typeface="Arial" pitchFamily="34" charset="0"/>
              <a:buChar char="•"/>
            </a:pPr>
            <a:r>
              <a:rPr lang="en-US" dirty="0" smtClean="0"/>
              <a:t>Recommendation #11: Revise Section 2B.13 of the Manual on Uniform Traffic Control Devices to,</a:t>
            </a:r>
            <a:r>
              <a:rPr lang="en-US" baseline="0" dirty="0" smtClean="0"/>
              <a:t> </a:t>
            </a:r>
            <a:r>
              <a:rPr lang="en-US" dirty="0" smtClean="0"/>
              <a:t>at a</a:t>
            </a:r>
            <a:r>
              <a:rPr lang="en-US" baseline="0" dirty="0" smtClean="0"/>
              <a:t> </a:t>
            </a:r>
            <a:r>
              <a:rPr lang="en-US" dirty="0" smtClean="0"/>
              <a:t>minimum, incorporate the safe system approach for urban roads to strengthen</a:t>
            </a:r>
            <a:r>
              <a:rPr lang="en-US" baseline="0" dirty="0" smtClean="0"/>
              <a:t> </a:t>
            </a:r>
            <a:r>
              <a:rPr lang="en-US" dirty="0" smtClean="0"/>
              <a:t>protection for vulnerable road users. (Note this section</a:t>
            </a:r>
            <a:r>
              <a:rPr lang="en-US" baseline="0" dirty="0" smtClean="0"/>
              <a:t> addresses </a:t>
            </a:r>
            <a:r>
              <a:rPr lang="en-US" dirty="0" smtClean="0"/>
              <a:t>setting</a:t>
            </a:r>
            <a:r>
              <a:rPr lang="en-US" baseline="0" dirty="0" smtClean="0"/>
              <a:t> </a:t>
            </a:r>
            <a:r>
              <a:rPr lang="en-US" dirty="0" smtClean="0"/>
              <a:t>speed zones and limits;</a:t>
            </a:r>
            <a:r>
              <a:rPr lang="en-US" baseline="0" dirty="0" smtClean="0"/>
              <a:t> vulnerable users are not currently included in the list of factors to be considered when establishing or reevaluating speed limits.)</a:t>
            </a:r>
            <a:r>
              <a:rPr lang="en-US" dirty="0" smtClean="0"/>
              <a:t> </a:t>
            </a:r>
          </a:p>
          <a:p>
            <a:pPr>
              <a:buFont typeface="Arial" pitchFamily="34" charset="0"/>
              <a:buChar char="•"/>
            </a:pPr>
            <a:endParaRPr lang="en-US" dirty="0" smtClean="0"/>
          </a:p>
          <a:p>
            <a:pPr>
              <a:buFont typeface="Arial" pitchFamily="34" charset="0"/>
              <a:buChar char="•"/>
            </a:pPr>
            <a:r>
              <a:rPr lang="en-US" dirty="0" smtClean="0"/>
              <a:t>Recommendation</a:t>
            </a:r>
            <a:r>
              <a:rPr lang="en-US" baseline="0" dirty="0" smtClean="0"/>
              <a:t> #16: </a:t>
            </a:r>
            <a:r>
              <a:rPr lang="en-US" dirty="0" smtClean="0"/>
              <a:t>To the 15 states with automated speed enforcement restrictions: Amend current laws to remove operational and location restrictions on the use of automated speed enforcement, except where such restrictions are necessary to align with best practices.</a:t>
            </a: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a:t>
            </a:r>
            <a:r>
              <a:rPr lang="en-US" baseline="0" dirty="0" smtClean="0"/>
              <a:t> addition to </a:t>
            </a:r>
            <a:r>
              <a:rPr lang="en-US" baseline="0" dirty="0" err="1" smtClean="0"/>
              <a:t>TSAPs</a:t>
            </a:r>
            <a:r>
              <a:rPr lang="en-US" baseline="0" dirty="0" smtClean="0"/>
              <a:t> jurisdictions are now developing Speed Management Plans</a:t>
            </a:r>
          </a:p>
          <a:p>
            <a:endParaRPr lang="en-US" baseline="0" dirty="0" smtClean="0"/>
          </a:p>
          <a:p>
            <a:r>
              <a:rPr lang="en-US" baseline="0" dirty="0" smtClean="0"/>
              <a:t>Metro safety strategy: https://www.oregonmetro.gov/sites/default/files/2019/01/29/2018-Regional-Transportation-Safety-Strategy_FINAL.pdf </a:t>
            </a:r>
            <a:endParaRPr lang="en-US" dirty="0"/>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pPr fontAlgn="base"/>
            <a:r>
              <a:rPr lang="en-US" sz="1200" b="1" i="0" kern="1200" dirty="0" smtClean="0">
                <a:solidFill>
                  <a:schemeClr val="tx1"/>
                </a:solidFill>
                <a:latin typeface="+mn-lt"/>
                <a:ea typeface="+mn-ea"/>
                <a:cs typeface="+mn-cs"/>
              </a:rPr>
              <a:t>Nearly 50% of deadly crashes in Portland involve speed. </a:t>
            </a:r>
          </a:p>
          <a:p>
            <a:pPr fontAlgn="base"/>
            <a:endParaRPr lang="en-US" sz="1200" b="1" i="0" kern="1200" dirty="0" smtClean="0">
              <a:solidFill>
                <a:schemeClr val="tx1"/>
              </a:solidFill>
              <a:latin typeface="+mn-lt"/>
              <a:ea typeface="+mn-ea"/>
              <a:cs typeface="+mn-cs"/>
            </a:endParaRPr>
          </a:p>
          <a:p>
            <a:pPr fontAlgn="base"/>
            <a:r>
              <a:rPr lang="en-US" sz="1200" b="1" i="0" kern="1200" dirty="0" smtClean="0">
                <a:solidFill>
                  <a:schemeClr val="tx1"/>
                </a:solidFill>
                <a:latin typeface="+mn-lt"/>
                <a:ea typeface="+mn-ea"/>
                <a:cs typeface="+mn-cs"/>
              </a:rPr>
              <a:t>Portland's </a:t>
            </a:r>
            <a:r>
              <a:rPr lang="en-US" sz="1200" b="1" i="0" kern="1200" dirty="0" smtClean="0">
                <a:solidFill>
                  <a:schemeClr val="tx1"/>
                </a:solidFill>
                <a:latin typeface="+mn-lt"/>
                <a:ea typeface="+mn-ea"/>
                <a:cs typeface="+mn-cs"/>
              </a:rPr>
              <a:t>Vision Zero Action Plan includes </a:t>
            </a:r>
            <a:r>
              <a:rPr lang="en-US" sz="1200" b="1" i="0" u="none" strike="noStrike" kern="1200" dirty="0" smtClean="0">
                <a:solidFill>
                  <a:schemeClr val="tx1"/>
                </a:solidFill>
                <a:latin typeface="+mn-lt"/>
                <a:ea typeface="+mn-ea"/>
                <a:cs typeface="+mn-cs"/>
                <a:hlinkClick r:id="rId3"/>
              </a:rPr>
              <a:t>three actions to support safe speeds</a:t>
            </a:r>
            <a:r>
              <a:rPr lang="en-US" sz="1200" b="1" i="0" kern="1200" dirty="0" smtClean="0">
                <a:solidFill>
                  <a:schemeClr val="tx1"/>
                </a:solidFill>
                <a:latin typeface="+mn-lt"/>
                <a:ea typeface="+mn-ea"/>
                <a:cs typeface="+mn-cs"/>
              </a:rPr>
              <a:t>:</a:t>
            </a:r>
            <a:endParaRPr lang="en-US" sz="1200" b="0" i="0" kern="1200" dirty="0" smtClean="0">
              <a:solidFill>
                <a:schemeClr val="tx1"/>
              </a:solidFill>
              <a:latin typeface="+mn-lt"/>
              <a:ea typeface="+mn-ea"/>
              <a:cs typeface="+mn-cs"/>
            </a:endParaRPr>
          </a:p>
          <a:p>
            <a:pPr marL="228600" indent="-228600" fontAlgn="base">
              <a:buFont typeface="+mj-lt"/>
              <a:buAutoNum type="arabicPeriod"/>
            </a:pPr>
            <a:r>
              <a:rPr lang="en-US" sz="1200" b="0" i="0" kern="1200" dirty="0" smtClean="0">
                <a:solidFill>
                  <a:schemeClr val="tx1"/>
                </a:solidFill>
                <a:latin typeface="+mn-lt"/>
                <a:ea typeface="+mn-ea"/>
                <a:cs typeface="+mn-cs"/>
              </a:rPr>
              <a:t>Pilot speed safety cameras on four high crash corridors in the first two years; expand program to additional high crash corridors following the pilot</a:t>
            </a:r>
          </a:p>
          <a:p>
            <a:pPr marL="228600" indent="-228600" fontAlgn="base">
              <a:buFont typeface="+mj-lt"/>
              <a:buAutoNum type="arabicPeriod"/>
            </a:pPr>
            <a:r>
              <a:rPr lang="en-US" sz="1200" b="0" i="0" kern="1200" dirty="0" smtClean="0">
                <a:solidFill>
                  <a:schemeClr val="tx1"/>
                </a:solidFill>
                <a:latin typeface="+mn-lt"/>
                <a:ea typeface="+mn-ea"/>
                <a:cs typeface="+mn-cs"/>
              </a:rPr>
              <a:t>Gain local authority for speed reduction on City of Portland streets; prioritize setting safe speed limits in the </a:t>
            </a:r>
            <a:r>
              <a:rPr lang="en-US" sz="1200" b="0" i="0" u="none" strike="noStrike" kern="1200" dirty="0" smtClean="0">
                <a:solidFill>
                  <a:schemeClr val="tx1"/>
                </a:solidFill>
                <a:latin typeface="+mn-lt"/>
                <a:ea typeface="+mn-ea"/>
                <a:cs typeface="+mn-cs"/>
                <a:hlinkClick r:id="rId4"/>
              </a:rPr>
              <a:t>High Crash Network</a:t>
            </a:r>
            <a:endParaRPr lang="en-US" sz="1200" b="0" i="0" kern="1200" dirty="0" smtClean="0">
              <a:solidFill>
                <a:schemeClr val="tx1"/>
              </a:solidFill>
              <a:latin typeface="+mn-lt"/>
              <a:ea typeface="+mn-ea"/>
              <a:cs typeface="+mn-cs"/>
            </a:endParaRPr>
          </a:p>
          <a:p>
            <a:pPr marL="228600" indent="-228600" fontAlgn="base">
              <a:buFont typeface="+mj-lt"/>
              <a:buAutoNum type="arabicPeriod"/>
            </a:pPr>
            <a:r>
              <a:rPr lang="en-US" sz="1200" b="0" i="0" kern="1200" dirty="0" smtClean="0">
                <a:solidFill>
                  <a:schemeClr val="tx1"/>
                </a:solidFill>
                <a:latin typeface="+mn-lt"/>
                <a:ea typeface="+mn-ea"/>
                <a:cs typeface="+mn-cs"/>
              </a:rPr>
              <a:t>Improve street design to support safe speeds in conjunction with posted speed reduction on four to six streets (not including SD.1 improvements) annually in the High Crash Network, prioritizing improvements in and engaging with </a:t>
            </a:r>
            <a:r>
              <a:rPr lang="en-US" sz="1200" b="0" i="0" u="none" strike="noStrike" kern="1200" dirty="0" smtClean="0">
                <a:solidFill>
                  <a:schemeClr val="tx1"/>
                </a:solidFill>
                <a:latin typeface="+mn-lt"/>
                <a:ea typeface="+mn-ea"/>
                <a:cs typeface="+mn-cs"/>
                <a:hlinkClick r:id="rId5"/>
              </a:rPr>
              <a:t>Communities of Concern</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smtClean="0"/>
              <a:t>https://www.portlandoregon.gov/transportation/70763</a:t>
            </a:r>
          </a:p>
          <a:p>
            <a:r>
              <a:rPr lang="en-US" dirty="0" smtClean="0"/>
              <a:t>Portland is authorized to use speed safety cameras only on its most dangerous streets--its 30 High Crash Network corridors. The High Crash Network represents just 8% of the city’s street network but accounts for 57% of traffic deaths.</a:t>
            </a:r>
          </a:p>
          <a:p>
            <a:endParaRPr lang="en-US" dirty="0" smtClean="0"/>
          </a:p>
          <a:p>
            <a:r>
              <a:rPr lang="en-US" dirty="0" smtClean="0"/>
              <a:t>Prior to 2015, state law only allowed photo radar systems to be operated in mobile vans for no more than four hours in one location with a uniformed police officer present. This resulted in inconsistent enforcement and a “decay effect” – travelers return to speeding once the van leaves. The newer fixed speed safety camera system provides more consistent and predictable speed control.</a:t>
            </a:r>
          </a:p>
          <a:p>
            <a:endParaRPr lang="en-US" dirty="0" smtClean="0"/>
          </a:p>
          <a:p>
            <a:r>
              <a:rPr lang="en-US" dirty="0" smtClean="0"/>
              <a:t>PBOT installs speed safety cameras on High Crash Network streets, such as on SW Beaverton-Hillsdale Highway, above. When people drive past the cameras while exceeding the posted speed limit, the cameras capture photos and video for review by Portland Police.</a:t>
            </a:r>
          </a:p>
          <a:p>
            <a:endParaRPr lang="en-US" dirty="0" smtClean="0"/>
          </a:p>
          <a:p>
            <a:r>
              <a:rPr lang="en-US" dirty="0" smtClean="0"/>
              <a:t>4 cameras are active in four different areas of the city – all on the high crash network:</a:t>
            </a:r>
          </a:p>
          <a:p>
            <a:pPr>
              <a:buFont typeface="Arial" pitchFamily="34" charset="0"/>
              <a:buChar char="•"/>
            </a:pPr>
            <a:r>
              <a:rPr lang="en-US" dirty="0" smtClean="0"/>
              <a:t>SW Beaverton-Hillsdale Highway (between Hillsdale Town Center and SW Shattuck Road)	</a:t>
            </a:r>
          </a:p>
          <a:p>
            <a:pPr>
              <a:buFont typeface="Arial" pitchFamily="34" charset="0"/>
              <a:buChar char="•"/>
            </a:pPr>
            <a:r>
              <a:rPr lang="en-US" dirty="0" smtClean="0"/>
              <a:t>SE Division Street (between 148th and 162nd)	</a:t>
            </a:r>
          </a:p>
          <a:p>
            <a:pPr>
              <a:buFont typeface="Arial" pitchFamily="34" charset="0"/>
              <a:buChar char="•"/>
            </a:pPr>
            <a:r>
              <a:rPr lang="en-US" dirty="0" smtClean="0"/>
              <a:t>SE 122nd Avenue (between Foster and Holgate)	</a:t>
            </a:r>
          </a:p>
          <a:p>
            <a:pPr>
              <a:buFont typeface="Arial" pitchFamily="34" charset="0"/>
              <a:buChar char="•"/>
            </a:pPr>
            <a:r>
              <a:rPr lang="en-US" dirty="0" smtClean="0"/>
              <a:t>NE Marine Drive (eastbound near NE 33rd Drive, westbound near NE 138th Ave.)</a:t>
            </a:r>
          </a:p>
          <a:p>
            <a:endParaRPr lang="en-US" dirty="0"/>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a:buFont typeface="Arial" pitchFamily="34" charset="0"/>
              <a:buNone/>
            </a:pPr>
            <a:r>
              <a:rPr lang="en-US" dirty="0" smtClean="0"/>
              <a:t>810.180 Designation of maximum speeds; rules</a:t>
            </a:r>
          </a:p>
          <a:p>
            <a:pPr>
              <a:buFont typeface="Arial" pitchFamily="34" charset="0"/>
              <a:buChar char="•"/>
            </a:pPr>
            <a:r>
              <a:rPr lang="en-US" dirty="0" smtClean="0"/>
              <a:t>Portland received authority in 2017 to reduce speed limit on all residential streets to 20 mph </a:t>
            </a:r>
          </a:p>
          <a:p>
            <a:pPr lvl="1">
              <a:buFont typeface="Arial" pitchFamily="34" charset="0"/>
              <a:buChar char="•"/>
            </a:pPr>
            <a:r>
              <a:rPr lang="en-US" dirty="0" smtClean="0"/>
              <a:t>Residential streets make up around 70 percent of Portland’s street network and a large proportion of the city’s total public space. Reducing residential speeds is part of a broader citywide effort to support safe driving speeds on many types of streets.</a:t>
            </a:r>
          </a:p>
          <a:p>
            <a:pPr lvl="1">
              <a:buFont typeface="Arial" pitchFamily="34" charset="0"/>
              <a:buChar char="•"/>
            </a:pPr>
            <a:r>
              <a:rPr lang="en-US" dirty="0" smtClean="0"/>
              <a:t>Residential</a:t>
            </a:r>
            <a:r>
              <a:rPr lang="en-US" baseline="0" dirty="0" smtClean="0"/>
              <a:t> streets exclude federally classified collectors and arterials; has a statutory speed limit (no speed zone order); located in a residence district</a:t>
            </a:r>
          </a:p>
          <a:p>
            <a:pPr lvl="1">
              <a:buFont typeface="Arial" pitchFamily="34" charset="0"/>
              <a:buNone/>
            </a:pPr>
            <a:endParaRPr lang="en-US" baseline="0" dirty="0" smtClean="0"/>
          </a:p>
          <a:p>
            <a:pPr>
              <a:buFont typeface="Arial" pitchFamily="34" charset="0"/>
              <a:buChar char="•"/>
            </a:pPr>
            <a:r>
              <a:rPr lang="en-US" baseline="0" dirty="0" smtClean="0"/>
              <a:t>Portland is piloting  (2 year pilot) an alternate speed zone investigation method for city owned streets, except federally classified arterial roadways (OAR 734-020-0015(3)) which is informing </a:t>
            </a:r>
            <a:r>
              <a:rPr lang="en-US" baseline="0" dirty="0" err="1" smtClean="0"/>
              <a:t>ODOTs</a:t>
            </a:r>
            <a:r>
              <a:rPr lang="en-US" baseline="0" dirty="0" smtClean="0"/>
              <a:t> current process methods for setting posted speeds. PBOT worked with ODOT to obtain permission to use an alternative method to investigate streets for new speed limits. This method, implemented in late 2016, allows PBOT to request new speed limits using less staff time. The new speed request process also places greater emphasis on vulnerable users and the risk of a future crash. Under the alternative process, PBOT uses the following general guidelines when requesting new speed limits on eligible streets:</a:t>
            </a:r>
          </a:p>
          <a:p>
            <a:pPr lvl="1">
              <a:buFont typeface="Arial" pitchFamily="34" charset="0"/>
              <a:buChar char="•"/>
            </a:pPr>
            <a:r>
              <a:rPr lang="en-US" baseline="0" dirty="0" smtClean="0"/>
              <a:t>20 mph maximum on shared space streets – people walking, biking, </a:t>
            </a:r>
            <a:r>
              <a:rPr lang="en-US" baseline="0" dirty="0" err="1" smtClean="0"/>
              <a:t>scootering</a:t>
            </a:r>
            <a:r>
              <a:rPr lang="en-US" baseline="0" dirty="0" smtClean="0"/>
              <a:t>, and driving share the same space.</a:t>
            </a:r>
          </a:p>
          <a:p>
            <a:pPr lvl="1">
              <a:buFont typeface="Arial" pitchFamily="34" charset="0"/>
              <a:buChar char="•"/>
            </a:pPr>
            <a:r>
              <a:rPr lang="en-US" baseline="0" dirty="0" smtClean="0"/>
              <a:t>20 to 30 mph maximum on streets with busy intersections &amp; crash history, where sidewalks are </a:t>
            </a:r>
            <a:r>
              <a:rPr lang="en-US" baseline="0" dirty="0" err="1" smtClean="0"/>
              <a:t>unbuffered</a:t>
            </a:r>
            <a:r>
              <a:rPr lang="en-US" baseline="0" dirty="0" smtClean="0"/>
              <a:t> from driving lanes, or where bike lanes are immediately adjacent to driving lanes.</a:t>
            </a:r>
          </a:p>
          <a:p>
            <a:pPr lvl="1">
              <a:buFont typeface="Arial" pitchFamily="34" charset="0"/>
              <a:buChar char="•"/>
            </a:pPr>
            <a:r>
              <a:rPr lang="en-US" baseline="0" dirty="0" smtClean="0"/>
              <a:t>20 to 40 mph maximum on streets without a median barrier or where there is no physical separation between people traveling in motor vehicles and people traveling outside of motor vehicles.</a:t>
            </a:r>
          </a:p>
          <a:p>
            <a:pPr marL="0" marR="0" indent="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City is</a:t>
            </a:r>
            <a:r>
              <a:rPr lang="en-US" baseline="0" dirty="0" smtClean="0"/>
              <a:t> pursuing a policy position to gain more autonomy over the speeds of city owned roadways in the 2019 State legislative session, on city owned arterial roadways the most dangerous</a:t>
            </a:r>
          </a:p>
          <a:p>
            <a:pPr marL="0" marR="0" indent="0" algn="l" defTabSz="914400" rtl="0" eaLnBrk="1" fontAlgn="base" latinLnBrk="0" hangingPunct="1">
              <a:lnSpc>
                <a:spcPct val="100000"/>
              </a:lnSpc>
              <a:spcBef>
                <a:spcPct val="30000"/>
              </a:spcBef>
              <a:spcAft>
                <a:spcPct val="0"/>
              </a:spcAft>
              <a:buClrTx/>
              <a:buSzTx/>
              <a:buFont typeface="Arial" pitchFamily="34" charset="0"/>
              <a:buNone/>
              <a:tabLst/>
              <a:defRPr/>
            </a:pPr>
            <a:r>
              <a:rPr lang="en-US" dirty="0" smtClean="0"/>
              <a:t>https://www.portlandoregon.gov/ogr/article/703191 </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Four to six streets annually</a:t>
            </a:r>
            <a:r>
              <a:rPr lang="en-US" baseline="0" dirty="0" smtClean="0"/>
              <a:t> on the High Injury Corridor</a:t>
            </a:r>
            <a:endParaRPr lang="en-US" dirty="0" smtClean="0"/>
          </a:p>
          <a:p>
            <a:r>
              <a:rPr lang="en-US" dirty="0" smtClean="0"/>
              <a:t>The City of Portland standard is to design streets and street retrofits to the posted speed limit to ensure that all design elements of the street convey to drivers the appropriate speed. This is different from a traditional approach of designing streets to actual auto speeds, regardless of the posted speed limit.</a:t>
            </a:r>
          </a:p>
          <a:p>
            <a:endParaRPr lang="en-US" dirty="0" smtClean="0"/>
          </a:p>
          <a:p>
            <a:r>
              <a:rPr lang="en-US" dirty="0" smtClean="0"/>
              <a:t>In addition to signage, PBOT has many street design tools available to align speed limits with actual driving speeds. These tools include lane widths, traffic signal timing, curb extensions, and landscaping. In addition, police officers and speed safety cameras help align speed limits with actual travel speeds.</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2CE5875-0C48-4684-B7F7-ADB5C2F6B00D}"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Title slide - option 1">
    <p:spTree>
      <p:nvGrpSpPr>
        <p:cNvPr id="1" name=""/>
        <p:cNvGrpSpPr/>
        <p:nvPr/>
      </p:nvGrpSpPr>
      <p:grpSpPr>
        <a:xfrm>
          <a:off x="0" y="0"/>
          <a:ext cx="0" cy="0"/>
          <a:chOff x="0" y="0"/>
          <a:chExt cx="0" cy="0"/>
        </a:xfrm>
      </p:grpSpPr>
      <p:sp>
        <p:nvSpPr>
          <p:cNvPr id="18" name="Date"/>
          <p:cNvSpPr>
            <a:spLocks noGrp="1"/>
          </p:cNvSpPr>
          <p:nvPr>
            <p:ph type="body" sz="quarter" idx="18" hasCustomPrompt="1"/>
          </p:nvPr>
        </p:nvSpPr>
        <p:spPr>
          <a:xfrm>
            <a:off x="1828800" y="3714154"/>
            <a:ext cx="5029200" cy="305396"/>
          </a:xfrm>
          <a:prstGeom prst="rect">
            <a:avLst/>
          </a:prstGeom>
        </p:spPr>
        <p:txBody>
          <a:bodyPr vert="horz" lIns="0" tIns="0" rIns="0" bIns="0" anchor="t" anchorCtr="0"/>
          <a:lstStyle>
            <a:lvl1pPr marL="0" algn="l">
              <a:buNone/>
              <a:defRPr sz="2000" baseline="0">
                <a:solidFill>
                  <a:srgbClr val="003B5C"/>
                </a:solidFill>
              </a:defRPr>
            </a:lvl1pPr>
          </a:lstStyle>
          <a:p>
            <a:pPr lvl="0"/>
            <a:r>
              <a:rPr lang="en-US" dirty="0" smtClean="0"/>
              <a:t>DATE</a:t>
            </a:r>
          </a:p>
        </p:txBody>
      </p:sp>
      <p:sp>
        <p:nvSpPr>
          <p:cNvPr id="6" name="Subtitle"/>
          <p:cNvSpPr>
            <a:spLocks noGrp="1"/>
          </p:cNvSpPr>
          <p:nvPr>
            <p:ph type="body" sz="quarter" idx="19" hasCustomPrompt="1"/>
          </p:nvPr>
        </p:nvSpPr>
        <p:spPr>
          <a:xfrm>
            <a:off x="1815999" y="2571154"/>
            <a:ext cx="5118202" cy="776478"/>
          </a:xfrm>
          <a:prstGeom prst="rect">
            <a:avLst/>
          </a:prstGeom>
        </p:spPr>
        <p:txBody>
          <a:bodyPr vert="horz" lIns="0" tIns="0" rIns="0" bIns="0" anchor="t" anchorCtr="0"/>
          <a:lstStyle>
            <a:lvl1pPr marL="0" algn="l">
              <a:buNone/>
              <a:defRPr sz="2600" baseline="0">
                <a:solidFill>
                  <a:srgbClr val="003B5C"/>
                </a:solidFill>
              </a:defRPr>
            </a:lvl1pPr>
          </a:lstStyle>
          <a:p>
            <a:pPr lvl="0"/>
            <a:r>
              <a:rPr lang="en-US" dirty="0" smtClean="0"/>
              <a:t>Subtitle here if needed. Keep to just 2 lines of text or less if possible</a:t>
            </a:r>
          </a:p>
        </p:txBody>
      </p:sp>
      <p:sp>
        <p:nvSpPr>
          <p:cNvPr id="2" name="Title"/>
          <p:cNvSpPr>
            <a:spLocks noGrp="1"/>
          </p:cNvSpPr>
          <p:nvPr>
            <p:ph type="title" hasCustomPrompt="1"/>
          </p:nvPr>
        </p:nvSpPr>
        <p:spPr>
          <a:xfrm>
            <a:off x="1815999" y="1219201"/>
            <a:ext cx="5118202" cy="971550"/>
          </a:xfrm>
          <a:prstGeom prst="rect">
            <a:avLst/>
          </a:prstGeom>
        </p:spPr>
        <p:txBody>
          <a:bodyPr vert="horz" wrap="square" lIns="0" tIns="0" rIns="0" bIns="0" anchor="ctr" anchorCtr="0"/>
          <a:lstStyle>
            <a:lvl1pPr marL="0" algn="l">
              <a:defRPr sz="3800" b="1" i="0" baseline="0">
                <a:solidFill>
                  <a:srgbClr val="003B5C"/>
                </a:solidFill>
                <a:latin typeface="+mn-lt"/>
                <a:cs typeface="Cambria" pitchFamily="18" charset="0"/>
              </a:defRPr>
            </a:lvl1pPr>
          </a:lstStyle>
          <a:p>
            <a:r>
              <a:rPr lang="en-US" dirty="0" smtClean="0"/>
              <a:t>Presentation title here, keep to 2 lines of text</a:t>
            </a:r>
            <a:endParaRPr lang="en-US" dirty="0"/>
          </a:p>
        </p:txBody>
      </p:sp>
      <p:pic>
        <p:nvPicPr>
          <p:cNvPr id="7" name="Metro logo, flag" descr="Metro logo vertical flag - 302C Blue.png"/>
          <p:cNvPicPr>
            <a:picLocks noChangeAspect="1"/>
          </p:cNvPicPr>
          <p:nvPr userDrawn="1"/>
        </p:nvPicPr>
        <p:blipFill>
          <a:blip r:embed="rId2"/>
          <a:stretch>
            <a:fillRect/>
          </a:stretch>
        </p:blipFill>
        <p:spPr>
          <a:xfrm>
            <a:off x="7315200" y="1"/>
            <a:ext cx="914400" cy="137509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0) Full size image with caption">
    <p:spTree>
      <p:nvGrpSpPr>
        <p:cNvPr id="1" name=""/>
        <p:cNvGrpSpPr/>
        <p:nvPr/>
      </p:nvGrpSpPr>
      <p:grpSpPr>
        <a:xfrm>
          <a:off x="0" y="0"/>
          <a:ext cx="0" cy="0"/>
          <a:chOff x="0" y="0"/>
          <a:chExt cx="0" cy="0"/>
        </a:xfrm>
      </p:grpSpPr>
      <p:sp>
        <p:nvSpPr>
          <p:cNvPr id="9" name="Image"/>
          <p:cNvSpPr>
            <a:spLocks noGrp="1"/>
          </p:cNvSpPr>
          <p:nvPr>
            <p:ph type="pic" sz="quarter" idx="11"/>
          </p:nvPr>
        </p:nvSpPr>
        <p:spPr>
          <a:xfrm>
            <a:off x="0" y="-114300"/>
            <a:ext cx="9144000" cy="54864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a:solidFill>
            <a:schemeClr val="bg1">
              <a:lumMod val="65000"/>
            </a:schemeClr>
          </a:solidFill>
        </p:spPr>
        <p:txBody>
          <a:bodyPr vert="horz" lIns="91436" tIns="45718" rIns="91436" bIns="45718"/>
          <a:lstStyle>
            <a:lvl1pPr marL="0">
              <a:buFontTx/>
              <a:buNone/>
              <a:tabLst>
                <a:tab pos="53973" algn="l"/>
              </a:tabLst>
              <a:defRPr sz="2000" baseline="0"/>
            </a:lvl1pPr>
          </a:lstStyle>
          <a:p>
            <a:pPr lvl="0"/>
            <a:r>
              <a:rPr lang="en-US" noProof="0" smtClean="0"/>
              <a:t>Click icon to add picture</a:t>
            </a:r>
            <a:endParaRPr lang="en-US" noProof="0" dirty="0" smtClean="0"/>
          </a:p>
        </p:txBody>
      </p:sp>
      <p:sp>
        <p:nvSpPr>
          <p:cNvPr id="11" name="Image caption"/>
          <p:cNvSpPr>
            <a:spLocks noGrp="1"/>
          </p:cNvSpPr>
          <p:nvPr>
            <p:ph type="body" sz="quarter" idx="17" hasCustomPrompt="1"/>
          </p:nvPr>
        </p:nvSpPr>
        <p:spPr>
          <a:xfrm>
            <a:off x="533400" y="4171950"/>
            <a:ext cx="7681560" cy="685800"/>
          </a:xfrm>
          <a:prstGeom prst="rect">
            <a:avLst/>
          </a:prstGeom>
        </p:spPr>
        <p:txBody>
          <a:bodyPr vert="horz" lIns="0" tIns="0" rIns="0" bIns="0" anchor="t" anchorCtr="0"/>
          <a:lstStyle>
            <a:lvl1pPr marL="0" indent="0">
              <a:buNone/>
              <a:defRPr sz="2400" baseline="0">
                <a:solidFill>
                  <a:schemeClr val="bg1"/>
                </a:solidFill>
              </a:defRPr>
            </a:lvl1pPr>
          </a:lstStyle>
          <a:p>
            <a:pPr lvl="0"/>
            <a:r>
              <a:rPr lang="en-US" dirty="0" smtClean="0"/>
              <a:t>Picture caption here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Closing side,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Closing side,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Title slide - option 2">
    <p:spTree>
      <p:nvGrpSpPr>
        <p:cNvPr id="1" name=""/>
        <p:cNvGrpSpPr/>
        <p:nvPr/>
      </p:nvGrpSpPr>
      <p:grpSpPr>
        <a:xfrm>
          <a:off x="0" y="0"/>
          <a:ext cx="0" cy="0"/>
          <a:chOff x="0" y="0"/>
          <a:chExt cx="0" cy="0"/>
        </a:xfrm>
      </p:grpSpPr>
      <p:pic>
        <p:nvPicPr>
          <p:cNvPr id="8" name="Illustration strip, gray" descr="16-9 illustration bottom gray.png"/>
          <p:cNvPicPr>
            <a:picLocks noChangeAspect="1"/>
          </p:cNvPicPr>
          <p:nvPr userDrawn="1"/>
        </p:nvPicPr>
        <p:blipFill>
          <a:blip r:embed="rId2"/>
          <a:stretch>
            <a:fillRect/>
          </a:stretch>
        </p:blipFill>
        <p:spPr>
          <a:xfrm>
            <a:off x="1018" y="0"/>
            <a:ext cx="9141969" cy="5143500"/>
          </a:xfrm>
          <a:prstGeom prst="rect">
            <a:avLst/>
          </a:prstGeom>
        </p:spPr>
      </p:pic>
      <p:sp>
        <p:nvSpPr>
          <p:cNvPr id="18" name="Date"/>
          <p:cNvSpPr>
            <a:spLocks noGrp="1"/>
          </p:cNvSpPr>
          <p:nvPr>
            <p:ph type="body" sz="quarter" idx="18" hasCustomPrompt="1"/>
          </p:nvPr>
        </p:nvSpPr>
        <p:spPr>
          <a:xfrm>
            <a:off x="1828800" y="3714154"/>
            <a:ext cx="5029200" cy="305396"/>
          </a:xfrm>
          <a:prstGeom prst="rect">
            <a:avLst/>
          </a:prstGeom>
        </p:spPr>
        <p:txBody>
          <a:bodyPr vert="horz" lIns="0" tIns="0" rIns="0" bIns="0" anchor="t" anchorCtr="0"/>
          <a:lstStyle>
            <a:lvl1pPr marL="0" algn="l">
              <a:buNone/>
              <a:defRPr sz="2000" baseline="0">
                <a:solidFill>
                  <a:srgbClr val="003B5C"/>
                </a:solidFill>
              </a:defRPr>
            </a:lvl1pPr>
          </a:lstStyle>
          <a:p>
            <a:pPr lvl="0"/>
            <a:r>
              <a:rPr lang="en-US" dirty="0" smtClean="0"/>
              <a:t>DATE</a:t>
            </a:r>
          </a:p>
        </p:txBody>
      </p:sp>
      <p:sp>
        <p:nvSpPr>
          <p:cNvPr id="6" name="Subtitle"/>
          <p:cNvSpPr>
            <a:spLocks noGrp="1"/>
          </p:cNvSpPr>
          <p:nvPr>
            <p:ph type="body" sz="quarter" idx="19" hasCustomPrompt="1"/>
          </p:nvPr>
        </p:nvSpPr>
        <p:spPr>
          <a:xfrm>
            <a:off x="1815999" y="2571154"/>
            <a:ext cx="5118202" cy="776478"/>
          </a:xfrm>
          <a:prstGeom prst="rect">
            <a:avLst/>
          </a:prstGeom>
        </p:spPr>
        <p:txBody>
          <a:bodyPr vert="horz" lIns="0" tIns="0" rIns="0" bIns="0" anchor="t" anchorCtr="0"/>
          <a:lstStyle>
            <a:lvl1pPr marL="0" algn="l">
              <a:buNone/>
              <a:defRPr sz="2600" baseline="0">
                <a:solidFill>
                  <a:srgbClr val="003B5C"/>
                </a:solidFill>
              </a:defRPr>
            </a:lvl1pPr>
          </a:lstStyle>
          <a:p>
            <a:pPr lvl="0"/>
            <a:r>
              <a:rPr lang="en-US" dirty="0" smtClean="0"/>
              <a:t>Subtitle here if needed. Keep to just 2 lines of text or less if possible</a:t>
            </a:r>
          </a:p>
        </p:txBody>
      </p:sp>
      <p:sp>
        <p:nvSpPr>
          <p:cNvPr id="2" name="Title"/>
          <p:cNvSpPr>
            <a:spLocks noGrp="1"/>
          </p:cNvSpPr>
          <p:nvPr>
            <p:ph type="title" hasCustomPrompt="1"/>
          </p:nvPr>
        </p:nvSpPr>
        <p:spPr>
          <a:xfrm>
            <a:off x="1815999" y="1219201"/>
            <a:ext cx="5118202" cy="971550"/>
          </a:xfrm>
          <a:prstGeom prst="rect">
            <a:avLst/>
          </a:prstGeom>
        </p:spPr>
        <p:txBody>
          <a:bodyPr vert="horz" wrap="square" lIns="0" tIns="0" rIns="0" bIns="0" anchor="ctr" anchorCtr="0"/>
          <a:lstStyle>
            <a:lvl1pPr marL="0" algn="l">
              <a:defRPr sz="3800" b="1" i="0" baseline="0">
                <a:solidFill>
                  <a:srgbClr val="003B5C"/>
                </a:solidFill>
                <a:latin typeface="+mn-lt"/>
                <a:cs typeface="Cambria" pitchFamily="18" charset="0"/>
              </a:defRPr>
            </a:lvl1pPr>
          </a:lstStyle>
          <a:p>
            <a:r>
              <a:rPr lang="en-US" dirty="0" smtClean="0"/>
              <a:t>Presentation title here, keep to 2 lines of text</a:t>
            </a:r>
            <a:endParaRPr lang="en-US" dirty="0"/>
          </a:p>
        </p:txBody>
      </p:sp>
      <p:pic>
        <p:nvPicPr>
          <p:cNvPr id="7" name="Metro logo, flag" descr="Metro logo vertical flag - 302C Blue.png"/>
          <p:cNvPicPr>
            <a:picLocks noChangeAspect="1"/>
          </p:cNvPicPr>
          <p:nvPr userDrawn="1"/>
        </p:nvPicPr>
        <p:blipFill>
          <a:blip r:embed="rId3"/>
          <a:stretch>
            <a:fillRect/>
          </a:stretch>
        </p:blipFill>
        <p:spPr>
          <a:xfrm>
            <a:off x="7315200" y="1"/>
            <a:ext cx="914400" cy="137509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Title slide - op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Date"/>
          <p:cNvSpPr>
            <a:spLocks noGrp="1"/>
          </p:cNvSpPr>
          <p:nvPr>
            <p:ph type="body" sz="quarter" idx="18" hasCustomPrompt="1"/>
          </p:nvPr>
        </p:nvSpPr>
        <p:spPr>
          <a:xfrm>
            <a:off x="1828800" y="3714154"/>
            <a:ext cx="5029200" cy="305396"/>
          </a:xfrm>
          <a:prstGeom prst="rect">
            <a:avLst/>
          </a:prstGeom>
        </p:spPr>
        <p:txBody>
          <a:bodyPr vert="horz" lIns="0" tIns="0" rIns="0" bIns="0" anchor="t" anchorCtr="0"/>
          <a:lstStyle>
            <a:lvl1pPr marL="0" algn="l">
              <a:buNone/>
              <a:defRPr sz="2000" baseline="0">
                <a:solidFill>
                  <a:schemeClr val="bg1"/>
                </a:solidFill>
              </a:defRPr>
            </a:lvl1pPr>
          </a:lstStyle>
          <a:p>
            <a:pPr lvl="0"/>
            <a:r>
              <a:rPr lang="en-US" dirty="0" smtClean="0"/>
              <a:t>DATE</a:t>
            </a:r>
          </a:p>
        </p:txBody>
      </p:sp>
      <p:sp>
        <p:nvSpPr>
          <p:cNvPr id="10" name="Subtitle"/>
          <p:cNvSpPr>
            <a:spLocks noGrp="1"/>
          </p:cNvSpPr>
          <p:nvPr>
            <p:ph type="body" sz="quarter" idx="19" hasCustomPrompt="1"/>
          </p:nvPr>
        </p:nvSpPr>
        <p:spPr>
          <a:xfrm>
            <a:off x="1815999" y="2571154"/>
            <a:ext cx="5118202" cy="776478"/>
          </a:xfrm>
          <a:prstGeom prst="rect">
            <a:avLst/>
          </a:prstGeom>
        </p:spPr>
        <p:txBody>
          <a:bodyPr vert="horz" lIns="0" tIns="0" rIns="0" bIns="0" anchor="t" anchorCtr="0"/>
          <a:lstStyle>
            <a:lvl1pPr marL="0" algn="l">
              <a:buNone/>
              <a:defRPr sz="2600" baseline="0">
                <a:solidFill>
                  <a:schemeClr val="bg1"/>
                </a:solidFill>
              </a:defRPr>
            </a:lvl1pPr>
          </a:lstStyle>
          <a:p>
            <a:pPr lvl="0"/>
            <a:r>
              <a:rPr lang="en-US" dirty="0" smtClean="0"/>
              <a:t>Subtitle here if needed. Keep to just 2 lines of text or less if possible</a:t>
            </a:r>
          </a:p>
        </p:txBody>
      </p:sp>
      <p:sp>
        <p:nvSpPr>
          <p:cNvPr id="11" name="Title"/>
          <p:cNvSpPr>
            <a:spLocks noGrp="1"/>
          </p:cNvSpPr>
          <p:nvPr>
            <p:ph type="title" hasCustomPrompt="1"/>
          </p:nvPr>
        </p:nvSpPr>
        <p:spPr>
          <a:xfrm>
            <a:off x="1815999" y="1219201"/>
            <a:ext cx="5118202" cy="971550"/>
          </a:xfrm>
          <a:prstGeom prst="rect">
            <a:avLst/>
          </a:prstGeom>
        </p:spPr>
        <p:txBody>
          <a:bodyPr vert="horz" wrap="square" lIns="0" tIns="0" rIns="0" bIns="0" anchor="ctr" anchorCtr="0"/>
          <a:lstStyle>
            <a:lvl1pPr marL="0" algn="l">
              <a:defRPr sz="3800" b="1" i="0" baseline="0">
                <a:solidFill>
                  <a:schemeClr val="bg1"/>
                </a:solidFill>
                <a:latin typeface="+mn-lt"/>
                <a:cs typeface="Cambria" pitchFamily="18" charset="0"/>
              </a:defRPr>
            </a:lvl1pPr>
          </a:lstStyle>
          <a:p>
            <a:r>
              <a:rPr lang="en-US" dirty="0" smtClean="0"/>
              <a:t>Presentation title here, keep to 2 lines of text</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Text">
    <p:spTree>
      <p:nvGrpSpPr>
        <p:cNvPr id="1" name=""/>
        <p:cNvGrpSpPr/>
        <p:nvPr/>
      </p:nvGrpSpPr>
      <p:grpSpPr>
        <a:xfrm>
          <a:off x="0" y="0"/>
          <a:ext cx="0" cy="0"/>
          <a:chOff x="0" y="0"/>
          <a:chExt cx="0" cy="0"/>
        </a:xfrm>
      </p:grpSpPr>
      <p:sp>
        <p:nvSpPr>
          <p:cNvPr id="12" name="Text"/>
          <p:cNvSpPr>
            <a:spLocks noGrp="1"/>
          </p:cNvSpPr>
          <p:nvPr>
            <p:ph type="body" sz="quarter" idx="17" hasCustomPrompt="1"/>
          </p:nvPr>
        </p:nvSpPr>
        <p:spPr>
          <a:xfrm>
            <a:off x="914400" y="1581150"/>
            <a:ext cx="7315200" cy="2743200"/>
          </a:xfrm>
          <a:prstGeom prst="rect">
            <a:avLst/>
          </a:prstGeom>
        </p:spPr>
        <p:txBody>
          <a:bodyPr vert="horz" lIns="0" tIns="0" rIns="0" bIns="0" anchor="t" anchorCtr="0"/>
          <a:lstStyle>
            <a:lvl1pPr marL="0" indent="0">
              <a:spcBef>
                <a:spcPts val="1800"/>
              </a:spcBef>
              <a:buNone/>
              <a:defRPr sz="3000" baseline="0">
                <a:solidFill>
                  <a:srgbClr val="003B5C"/>
                </a:solidFill>
              </a:defRPr>
            </a:lvl1pPr>
          </a:lstStyle>
          <a:p>
            <a:pPr lvl="0"/>
            <a:r>
              <a:rPr lang="en-US" dirty="0" smtClean="0"/>
              <a:t>This slide is formatted for text only.</a:t>
            </a:r>
          </a:p>
          <a:p>
            <a:pPr lvl="0"/>
            <a:r>
              <a:rPr lang="en-US" dirty="0" smtClean="0"/>
              <a:t>Font style is Calibri, 30 pt.</a:t>
            </a:r>
          </a:p>
          <a:p>
            <a:pPr lvl="0"/>
            <a:r>
              <a:rPr lang="en-US" dirty="0" smtClean="0"/>
              <a:t>Paragraph spacing is 18 pt after each paragraph return.</a:t>
            </a:r>
          </a:p>
        </p:txBody>
      </p:sp>
      <p:sp>
        <p:nvSpPr>
          <p:cNvPr id="10" name="Title"/>
          <p:cNvSpPr>
            <a:spLocks noGrp="1"/>
          </p:cNvSpPr>
          <p:nvPr>
            <p:ph type="title" hasCustomPrompt="1"/>
          </p:nvPr>
        </p:nvSpPr>
        <p:spPr>
          <a:xfrm>
            <a:off x="914400" y="590550"/>
            <a:ext cx="7315200" cy="514350"/>
          </a:xfrm>
          <a:prstGeom prst="rect">
            <a:avLst/>
          </a:prstGeom>
        </p:spPr>
        <p:txBody>
          <a:bodyPr vert="horz" lIns="0" tIns="0" rIns="0" bIns="0" anchor="t" anchorCtr="0"/>
          <a:lstStyle>
            <a:lvl1pPr algn="l">
              <a:defRPr sz="4000" b="1" i="0" baseline="0">
                <a:solidFill>
                  <a:srgbClr val="003B5C"/>
                </a:solidFill>
                <a:latin typeface="+mn-lt"/>
                <a:cs typeface="Cambria" pitchFamily="18" charset="0"/>
              </a:defRPr>
            </a:lvl1pPr>
          </a:lstStyle>
          <a:p>
            <a:r>
              <a:rPr lang="en-US" dirty="0" smtClean="0"/>
              <a:t>Slide title, keep to one line, 40 pt</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 Bullets">
    <p:spTree>
      <p:nvGrpSpPr>
        <p:cNvPr id="1" name=""/>
        <p:cNvGrpSpPr/>
        <p:nvPr/>
      </p:nvGrpSpPr>
      <p:grpSpPr>
        <a:xfrm>
          <a:off x="0" y="0"/>
          <a:ext cx="0" cy="0"/>
          <a:chOff x="0" y="0"/>
          <a:chExt cx="0" cy="0"/>
        </a:xfrm>
      </p:grpSpPr>
      <p:sp>
        <p:nvSpPr>
          <p:cNvPr id="12" name="Text, bullets"/>
          <p:cNvSpPr>
            <a:spLocks noGrp="1"/>
          </p:cNvSpPr>
          <p:nvPr>
            <p:ph type="body" sz="quarter" idx="17" hasCustomPrompt="1"/>
          </p:nvPr>
        </p:nvSpPr>
        <p:spPr>
          <a:xfrm>
            <a:off x="914400" y="1581150"/>
            <a:ext cx="7315200" cy="2743200"/>
          </a:xfrm>
          <a:prstGeom prst="rect">
            <a:avLst/>
          </a:prstGeom>
        </p:spPr>
        <p:txBody>
          <a:bodyPr vert="horz" lIns="0" tIns="0" rIns="0" bIns="0" anchor="t" anchorCtr="0"/>
          <a:lstStyle>
            <a:lvl1pPr marL="227004" indent="-227004">
              <a:spcBef>
                <a:spcPts val="1800"/>
              </a:spcBef>
              <a:buFont typeface="Arial" pitchFamily="34" charset="0"/>
              <a:buChar char="•"/>
              <a:defRPr sz="3000" baseline="0">
                <a:solidFill>
                  <a:srgbClr val="003B5C"/>
                </a:solidFill>
              </a:defRPr>
            </a:lvl1pPr>
          </a:lstStyle>
          <a:p>
            <a:pPr lvl="0"/>
            <a:r>
              <a:rPr lang="en-US" dirty="0" smtClean="0"/>
              <a:t>Use bullets sparingly.</a:t>
            </a:r>
          </a:p>
          <a:p>
            <a:pPr lvl="0"/>
            <a:r>
              <a:rPr lang="en-US" dirty="0" smtClean="0"/>
              <a:t>Font style is Calibri, 30 pt.</a:t>
            </a:r>
          </a:p>
          <a:p>
            <a:pPr lvl="0"/>
            <a:r>
              <a:rPr lang="en-US" dirty="0" smtClean="0"/>
              <a:t>Paragraph spacing is 18 pt after each paragraph return</a:t>
            </a:r>
          </a:p>
        </p:txBody>
      </p:sp>
      <p:sp>
        <p:nvSpPr>
          <p:cNvPr id="10" name="Title"/>
          <p:cNvSpPr>
            <a:spLocks noGrp="1"/>
          </p:cNvSpPr>
          <p:nvPr>
            <p:ph type="title" hasCustomPrompt="1"/>
          </p:nvPr>
        </p:nvSpPr>
        <p:spPr>
          <a:xfrm>
            <a:off x="914400" y="590550"/>
            <a:ext cx="7315200" cy="514350"/>
          </a:xfrm>
          <a:prstGeom prst="rect">
            <a:avLst/>
          </a:prstGeom>
        </p:spPr>
        <p:txBody>
          <a:bodyPr vert="horz" lIns="0" tIns="0" rIns="0" bIns="0" anchor="t" anchorCtr="0"/>
          <a:lstStyle>
            <a:lvl1pPr algn="l">
              <a:defRPr sz="4000" b="1" i="0" baseline="0">
                <a:solidFill>
                  <a:srgbClr val="003B5C"/>
                </a:solidFill>
                <a:latin typeface="+mn-lt"/>
                <a:cs typeface="Cambria" pitchFamily="18" charset="0"/>
              </a:defRPr>
            </a:lvl1pPr>
          </a:lstStyle>
          <a:p>
            <a:r>
              <a:rPr lang="en-US" dirty="0" smtClean="0"/>
              <a:t>Slide title, keep to one line, 40 pt</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Text, portrait image">
    <p:spTree>
      <p:nvGrpSpPr>
        <p:cNvPr id="1" name=""/>
        <p:cNvGrpSpPr/>
        <p:nvPr/>
      </p:nvGrpSpPr>
      <p:grpSpPr>
        <a:xfrm>
          <a:off x="0" y="0"/>
          <a:ext cx="0" cy="0"/>
          <a:chOff x="0" y="0"/>
          <a:chExt cx="0" cy="0"/>
        </a:xfrm>
      </p:grpSpPr>
      <p:sp>
        <p:nvSpPr>
          <p:cNvPr id="5" name="Image"/>
          <p:cNvSpPr>
            <a:spLocks noGrp="1"/>
          </p:cNvSpPr>
          <p:nvPr>
            <p:ph type="pic" sz="quarter" idx="19"/>
          </p:nvPr>
        </p:nvSpPr>
        <p:spPr>
          <a:xfrm>
            <a:off x="5482740" y="0"/>
            <a:ext cx="3661260" cy="51435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lIns="91436" tIns="45718" rIns="91436" bIns="45718"/>
          <a:lstStyle>
            <a:lvl1pPr marL="0" marR="0" indent="-342886" algn="l" defTabSz="457182" rtl="0" eaLnBrk="1" fontAlgn="auto" latinLnBrk="0" hangingPunct="1">
              <a:lnSpc>
                <a:spcPct val="100000"/>
              </a:lnSpc>
              <a:spcBef>
                <a:spcPct val="20000"/>
              </a:spcBef>
              <a:spcAft>
                <a:spcPts val="0"/>
              </a:spcAft>
              <a:buClrTx/>
              <a:buSzTx/>
              <a:buFontTx/>
              <a:buNone/>
              <a:tabLst/>
              <a:defRPr sz="2000"/>
            </a:lvl1pPr>
          </a:lstStyle>
          <a:p>
            <a:pPr lvl="0"/>
            <a:r>
              <a:rPr lang="en-US" noProof="0" dirty="0" smtClean="0"/>
              <a:t>Click icon to add picture</a:t>
            </a:r>
            <a:endParaRPr lang="en-US" noProof="0" dirty="0"/>
          </a:p>
        </p:txBody>
      </p:sp>
      <p:sp>
        <p:nvSpPr>
          <p:cNvPr id="12" name="Text"/>
          <p:cNvSpPr>
            <a:spLocks noGrp="1"/>
          </p:cNvSpPr>
          <p:nvPr>
            <p:ph type="body" sz="quarter" idx="17" hasCustomPrompt="1"/>
          </p:nvPr>
        </p:nvSpPr>
        <p:spPr>
          <a:xfrm>
            <a:off x="914403" y="1581150"/>
            <a:ext cx="4188865" cy="2743200"/>
          </a:xfrm>
          <a:prstGeom prst="rect">
            <a:avLst/>
          </a:prstGeom>
        </p:spPr>
        <p:txBody>
          <a:bodyPr vert="horz" lIns="0" tIns="0" rIns="0" bIns="0" anchor="t" anchorCtr="0"/>
          <a:lstStyle>
            <a:lvl1pPr marL="0" indent="0">
              <a:spcBef>
                <a:spcPts val="1800"/>
              </a:spcBef>
              <a:buNone/>
              <a:defRPr sz="3000" baseline="0">
                <a:solidFill>
                  <a:srgbClr val="003B5C"/>
                </a:solidFill>
              </a:defRPr>
            </a:lvl1pPr>
          </a:lstStyle>
          <a:p>
            <a:pPr lvl="0"/>
            <a:r>
              <a:rPr lang="en-US" dirty="0" smtClean="0"/>
              <a:t>This slide is formatted for text only.</a:t>
            </a:r>
          </a:p>
          <a:p>
            <a:pPr lvl="0"/>
            <a:r>
              <a:rPr lang="en-US" dirty="0" smtClean="0"/>
              <a:t>Font style is Calibri, 30 pt.</a:t>
            </a:r>
          </a:p>
          <a:p>
            <a:pPr lvl="0"/>
            <a:r>
              <a:rPr lang="en-US" dirty="0" smtClean="0"/>
              <a:t>Keep it simple on slides with photos.</a:t>
            </a:r>
          </a:p>
        </p:txBody>
      </p:sp>
      <p:sp>
        <p:nvSpPr>
          <p:cNvPr id="10" name="Title"/>
          <p:cNvSpPr>
            <a:spLocks noGrp="1"/>
          </p:cNvSpPr>
          <p:nvPr>
            <p:ph type="title" hasCustomPrompt="1"/>
          </p:nvPr>
        </p:nvSpPr>
        <p:spPr>
          <a:xfrm>
            <a:off x="914403" y="590550"/>
            <a:ext cx="4188865" cy="514350"/>
          </a:xfrm>
          <a:prstGeom prst="rect">
            <a:avLst/>
          </a:prstGeom>
        </p:spPr>
        <p:txBody>
          <a:bodyPr vert="horz" lIns="0" tIns="0" rIns="0" bIns="0" anchor="t" anchorCtr="0"/>
          <a:lstStyle>
            <a:lvl1pPr algn="l">
              <a:defRPr sz="4000" b="1" i="0" baseline="0">
                <a:solidFill>
                  <a:srgbClr val="003B5C"/>
                </a:solidFill>
                <a:latin typeface="+mn-lt"/>
                <a:cs typeface="Cambria" pitchFamily="18" charset="0"/>
              </a:defRPr>
            </a:lvl1pPr>
          </a:lstStyle>
          <a:p>
            <a:r>
              <a:rPr lang="en-US" dirty="0" smtClean="0"/>
              <a:t>Slide title, 40 pt</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Text, 3 landscape images">
    <p:spTree>
      <p:nvGrpSpPr>
        <p:cNvPr id="1" name=""/>
        <p:cNvGrpSpPr/>
        <p:nvPr/>
      </p:nvGrpSpPr>
      <p:grpSpPr>
        <a:xfrm>
          <a:off x="0" y="0"/>
          <a:ext cx="0" cy="0"/>
          <a:chOff x="0" y="0"/>
          <a:chExt cx="0" cy="0"/>
        </a:xfrm>
      </p:grpSpPr>
      <p:sp>
        <p:nvSpPr>
          <p:cNvPr id="8" name="Image 3"/>
          <p:cNvSpPr>
            <a:spLocks noGrp="1"/>
          </p:cNvSpPr>
          <p:nvPr>
            <p:ph type="pic" sz="quarter" idx="21" hasCustomPrompt="1"/>
          </p:nvPr>
        </p:nvSpPr>
        <p:spPr>
          <a:xfrm>
            <a:off x="6363585" y="3421227"/>
            <a:ext cx="2780417" cy="1722274"/>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lIns="91436" tIns="45718" rIns="91436" bIns="45718"/>
          <a:lstStyle>
            <a:lvl1pPr marL="0" marR="0" indent="-342886" algn="l" defTabSz="457182" rtl="0" eaLnBrk="1" fontAlgn="auto" latinLnBrk="0" hangingPunct="1">
              <a:lnSpc>
                <a:spcPct val="100000"/>
              </a:lnSpc>
              <a:spcBef>
                <a:spcPct val="20000"/>
              </a:spcBef>
              <a:spcAft>
                <a:spcPts val="0"/>
              </a:spcAft>
              <a:buClrTx/>
              <a:buSzTx/>
              <a:buFontTx/>
              <a:buNone/>
              <a:tabLst/>
              <a:defRPr sz="2000"/>
            </a:lvl1pPr>
          </a:lstStyle>
          <a:p>
            <a:pPr lvl="0"/>
            <a:r>
              <a:rPr lang="en-US" noProof="0" dirty="0" smtClean="0"/>
              <a:t>Click icon to add image</a:t>
            </a:r>
            <a:endParaRPr lang="en-US" noProof="0" dirty="0"/>
          </a:p>
        </p:txBody>
      </p:sp>
      <p:sp>
        <p:nvSpPr>
          <p:cNvPr id="7" name="Image 2"/>
          <p:cNvSpPr>
            <a:spLocks noGrp="1"/>
          </p:cNvSpPr>
          <p:nvPr>
            <p:ph type="pic" sz="quarter" idx="20" hasCustomPrompt="1"/>
          </p:nvPr>
        </p:nvSpPr>
        <p:spPr>
          <a:xfrm>
            <a:off x="6363585" y="1726083"/>
            <a:ext cx="2780417" cy="1722274"/>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lIns="91436" tIns="45718" rIns="91436" bIns="45718"/>
          <a:lstStyle>
            <a:lvl1pPr marL="0" marR="0" indent="-342886" algn="l" defTabSz="457182" rtl="0" eaLnBrk="1" fontAlgn="auto" latinLnBrk="0" hangingPunct="1">
              <a:lnSpc>
                <a:spcPct val="100000"/>
              </a:lnSpc>
              <a:spcBef>
                <a:spcPct val="20000"/>
              </a:spcBef>
              <a:spcAft>
                <a:spcPts val="0"/>
              </a:spcAft>
              <a:buClrTx/>
              <a:buSzTx/>
              <a:buFontTx/>
              <a:buNone/>
              <a:tabLst/>
              <a:defRPr sz="2000"/>
            </a:lvl1pPr>
          </a:lstStyle>
          <a:p>
            <a:pPr lvl="0"/>
            <a:r>
              <a:rPr lang="en-US" noProof="0" dirty="0" smtClean="0"/>
              <a:t>Click icon to add image</a:t>
            </a:r>
            <a:endParaRPr lang="en-US" noProof="0" dirty="0"/>
          </a:p>
        </p:txBody>
      </p:sp>
      <p:sp>
        <p:nvSpPr>
          <p:cNvPr id="5" name="Image 1"/>
          <p:cNvSpPr>
            <a:spLocks noGrp="1"/>
          </p:cNvSpPr>
          <p:nvPr>
            <p:ph type="pic" sz="quarter" idx="19" hasCustomPrompt="1"/>
          </p:nvPr>
        </p:nvSpPr>
        <p:spPr>
          <a:xfrm>
            <a:off x="6363585" y="0"/>
            <a:ext cx="2780417" cy="1722274"/>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lIns="91436" tIns="45718" rIns="91436" bIns="45718"/>
          <a:lstStyle>
            <a:lvl1pPr marL="0" marR="0" indent="-342886" algn="l" defTabSz="457182" rtl="0" eaLnBrk="1" fontAlgn="auto" latinLnBrk="0" hangingPunct="1">
              <a:lnSpc>
                <a:spcPct val="100000"/>
              </a:lnSpc>
              <a:spcBef>
                <a:spcPct val="20000"/>
              </a:spcBef>
              <a:spcAft>
                <a:spcPts val="0"/>
              </a:spcAft>
              <a:buClrTx/>
              <a:buSzTx/>
              <a:buFontTx/>
              <a:buNone/>
              <a:tabLst/>
              <a:defRPr sz="2000"/>
            </a:lvl1pPr>
          </a:lstStyle>
          <a:p>
            <a:pPr lvl="0"/>
            <a:r>
              <a:rPr lang="en-US" noProof="0" dirty="0" smtClean="0"/>
              <a:t>Click icon to add image</a:t>
            </a:r>
            <a:endParaRPr lang="en-US" noProof="0" dirty="0"/>
          </a:p>
        </p:txBody>
      </p:sp>
      <p:sp>
        <p:nvSpPr>
          <p:cNvPr id="12" name="Text"/>
          <p:cNvSpPr>
            <a:spLocks noGrp="1"/>
          </p:cNvSpPr>
          <p:nvPr>
            <p:ph type="body" sz="quarter" idx="17" hasCustomPrompt="1"/>
          </p:nvPr>
        </p:nvSpPr>
        <p:spPr>
          <a:xfrm>
            <a:off x="914403" y="1581150"/>
            <a:ext cx="4188865" cy="2743200"/>
          </a:xfrm>
          <a:prstGeom prst="rect">
            <a:avLst/>
          </a:prstGeom>
        </p:spPr>
        <p:txBody>
          <a:bodyPr vert="horz" lIns="0" tIns="0" rIns="0" bIns="0" anchor="t" anchorCtr="0"/>
          <a:lstStyle>
            <a:lvl1pPr marL="0" indent="0">
              <a:spcBef>
                <a:spcPts val="1800"/>
              </a:spcBef>
              <a:buNone/>
              <a:defRPr sz="3000" baseline="0">
                <a:solidFill>
                  <a:srgbClr val="003B5C"/>
                </a:solidFill>
              </a:defRPr>
            </a:lvl1pPr>
          </a:lstStyle>
          <a:p>
            <a:pPr lvl="0"/>
            <a:r>
              <a:rPr lang="en-US" dirty="0" smtClean="0"/>
              <a:t>This slide is formatted for text only.</a:t>
            </a:r>
          </a:p>
          <a:p>
            <a:pPr lvl="0"/>
            <a:r>
              <a:rPr lang="en-US" dirty="0" smtClean="0"/>
              <a:t>Font style is Calibri, 30 pt.</a:t>
            </a:r>
          </a:p>
          <a:p>
            <a:pPr lvl="0"/>
            <a:r>
              <a:rPr lang="en-US" dirty="0" smtClean="0"/>
              <a:t>Keep it simple on slides with photos.</a:t>
            </a:r>
          </a:p>
        </p:txBody>
      </p:sp>
      <p:sp>
        <p:nvSpPr>
          <p:cNvPr id="10" name="Title"/>
          <p:cNvSpPr>
            <a:spLocks noGrp="1"/>
          </p:cNvSpPr>
          <p:nvPr>
            <p:ph type="title" hasCustomPrompt="1"/>
          </p:nvPr>
        </p:nvSpPr>
        <p:spPr>
          <a:xfrm>
            <a:off x="914403" y="590550"/>
            <a:ext cx="4188865" cy="514350"/>
          </a:xfrm>
          <a:prstGeom prst="rect">
            <a:avLst/>
          </a:prstGeom>
        </p:spPr>
        <p:txBody>
          <a:bodyPr vert="horz" lIns="0" tIns="0" rIns="0" bIns="0" anchor="t" anchorCtr="0"/>
          <a:lstStyle>
            <a:lvl1pPr algn="l">
              <a:defRPr sz="4000" b="1" i="0" baseline="0">
                <a:solidFill>
                  <a:srgbClr val="003B5C"/>
                </a:solidFill>
                <a:latin typeface="+mn-lt"/>
                <a:cs typeface="Cambria" pitchFamily="18" charset="0"/>
              </a:defRPr>
            </a:lvl1pPr>
          </a:lstStyle>
          <a:p>
            <a:r>
              <a:rPr lang="en-US" dirty="0" smtClean="0"/>
              <a:t>Slide title, 40 pt</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Bullets, portrait image">
    <p:spTree>
      <p:nvGrpSpPr>
        <p:cNvPr id="1" name=""/>
        <p:cNvGrpSpPr/>
        <p:nvPr/>
      </p:nvGrpSpPr>
      <p:grpSpPr>
        <a:xfrm>
          <a:off x="0" y="0"/>
          <a:ext cx="0" cy="0"/>
          <a:chOff x="0" y="0"/>
          <a:chExt cx="0" cy="0"/>
        </a:xfrm>
      </p:grpSpPr>
      <p:sp>
        <p:nvSpPr>
          <p:cNvPr id="5" name="Image"/>
          <p:cNvSpPr>
            <a:spLocks noGrp="1"/>
          </p:cNvSpPr>
          <p:nvPr>
            <p:ph type="pic" sz="quarter" idx="19"/>
          </p:nvPr>
        </p:nvSpPr>
        <p:spPr>
          <a:xfrm>
            <a:off x="5482740" y="0"/>
            <a:ext cx="3661260" cy="51435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lIns="91436" tIns="45718" rIns="91436" bIns="45718"/>
          <a:lstStyle>
            <a:lvl1pPr marL="0" marR="0" indent="-342886" algn="l" defTabSz="457182" rtl="0" eaLnBrk="1" fontAlgn="auto" latinLnBrk="0" hangingPunct="1">
              <a:lnSpc>
                <a:spcPct val="100000"/>
              </a:lnSpc>
              <a:spcBef>
                <a:spcPct val="20000"/>
              </a:spcBef>
              <a:spcAft>
                <a:spcPts val="0"/>
              </a:spcAft>
              <a:buClrTx/>
              <a:buSzTx/>
              <a:buFontTx/>
              <a:buNone/>
              <a:tabLst/>
              <a:defRPr sz="2000"/>
            </a:lvl1pPr>
          </a:lstStyle>
          <a:p>
            <a:pPr lvl="0"/>
            <a:r>
              <a:rPr lang="en-US" noProof="0" dirty="0" smtClean="0"/>
              <a:t>Click icon to add picture</a:t>
            </a:r>
            <a:endParaRPr lang="en-US" noProof="0" dirty="0"/>
          </a:p>
        </p:txBody>
      </p:sp>
      <p:sp>
        <p:nvSpPr>
          <p:cNvPr id="12" name="Text, bullets"/>
          <p:cNvSpPr>
            <a:spLocks noGrp="1"/>
          </p:cNvSpPr>
          <p:nvPr>
            <p:ph type="body" sz="quarter" idx="17" hasCustomPrompt="1"/>
          </p:nvPr>
        </p:nvSpPr>
        <p:spPr>
          <a:xfrm>
            <a:off x="914403" y="1581150"/>
            <a:ext cx="4188865" cy="2743200"/>
          </a:xfrm>
          <a:prstGeom prst="rect">
            <a:avLst/>
          </a:prstGeom>
        </p:spPr>
        <p:txBody>
          <a:bodyPr vert="horz" lIns="0" tIns="0" rIns="0" bIns="0" anchor="t" anchorCtr="0"/>
          <a:lstStyle>
            <a:lvl1pPr marL="227004" indent="-227004">
              <a:spcBef>
                <a:spcPts val="1800"/>
              </a:spcBef>
              <a:buFont typeface="Arial" pitchFamily="34" charset="0"/>
              <a:buChar char="•"/>
              <a:defRPr sz="3000" baseline="0">
                <a:solidFill>
                  <a:srgbClr val="003B5C"/>
                </a:solidFill>
              </a:defRPr>
            </a:lvl1pPr>
          </a:lstStyle>
          <a:p>
            <a:pPr lvl="0"/>
            <a:r>
              <a:rPr lang="en-US" dirty="0" smtClean="0"/>
              <a:t>This slide is formatted for text only.</a:t>
            </a:r>
          </a:p>
          <a:p>
            <a:pPr lvl="0"/>
            <a:r>
              <a:rPr lang="en-US" dirty="0" smtClean="0"/>
              <a:t>Font style is Calibri, 30pt.</a:t>
            </a:r>
          </a:p>
          <a:p>
            <a:pPr lvl="0"/>
            <a:r>
              <a:rPr lang="en-US" dirty="0" smtClean="0"/>
              <a:t>Keep it simple on slides with photos.</a:t>
            </a:r>
          </a:p>
        </p:txBody>
      </p:sp>
      <p:sp>
        <p:nvSpPr>
          <p:cNvPr id="10" name="Title"/>
          <p:cNvSpPr>
            <a:spLocks noGrp="1"/>
          </p:cNvSpPr>
          <p:nvPr>
            <p:ph type="title" hasCustomPrompt="1"/>
          </p:nvPr>
        </p:nvSpPr>
        <p:spPr>
          <a:xfrm>
            <a:off x="914403" y="590550"/>
            <a:ext cx="4188865" cy="514350"/>
          </a:xfrm>
          <a:prstGeom prst="rect">
            <a:avLst/>
          </a:prstGeom>
        </p:spPr>
        <p:txBody>
          <a:bodyPr vert="horz" lIns="0" tIns="0" rIns="0" bIns="0" anchor="t" anchorCtr="0"/>
          <a:lstStyle>
            <a:lvl1pPr algn="l">
              <a:defRPr sz="4000" b="1" i="0" baseline="0">
                <a:solidFill>
                  <a:srgbClr val="003B5C"/>
                </a:solidFill>
                <a:latin typeface="+mn-lt"/>
                <a:cs typeface="Cambria" pitchFamily="18" charset="0"/>
              </a:defRPr>
            </a:lvl1pPr>
          </a:lstStyle>
          <a:p>
            <a:r>
              <a:rPr lang="en-US" dirty="0" smtClean="0"/>
              <a:t>Slide title, 40 pt</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 Bullets, 3 landscape images">
    <p:spTree>
      <p:nvGrpSpPr>
        <p:cNvPr id="1" name=""/>
        <p:cNvGrpSpPr/>
        <p:nvPr/>
      </p:nvGrpSpPr>
      <p:grpSpPr>
        <a:xfrm>
          <a:off x="0" y="0"/>
          <a:ext cx="0" cy="0"/>
          <a:chOff x="0" y="0"/>
          <a:chExt cx="0" cy="0"/>
        </a:xfrm>
      </p:grpSpPr>
      <p:sp>
        <p:nvSpPr>
          <p:cNvPr id="8" name="Image 3"/>
          <p:cNvSpPr>
            <a:spLocks noGrp="1"/>
          </p:cNvSpPr>
          <p:nvPr>
            <p:ph type="pic" sz="quarter" idx="21" hasCustomPrompt="1"/>
          </p:nvPr>
        </p:nvSpPr>
        <p:spPr>
          <a:xfrm>
            <a:off x="6363585" y="3421227"/>
            <a:ext cx="2780417" cy="1722274"/>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lIns="91436" tIns="45718" rIns="91436" bIns="45718"/>
          <a:lstStyle>
            <a:lvl1pPr marL="0" marR="0" indent="-342886" algn="l" defTabSz="457182" rtl="0" eaLnBrk="1" fontAlgn="auto" latinLnBrk="0" hangingPunct="1">
              <a:lnSpc>
                <a:spcPct val="100000"/>
              </a:lnSpc>
              <a:spcBef>
                <a:spcPct val="20000"/>
              </a:spcBef>
              <a:spcAft>
                <a:spcPts val="0"/>
              </a:spcAft>
              <a:buClrTx/>
              <a:buSzTx/>
              <a:buFontTx/>
              <a:buNone/>
              <a:tabLst/>
              <a:defRPr sz="2000"/>
            </a:lvl1pPr>
          </a:lstStyle>
          <a:p>
            <a:pPr lvl="0"/>
            <a:r>
              <a:rPr lang="en-US" noProof="0" dirty="0" smtClean="0"/>
              <a:t>Click icon to add image</a:t>
            </a:r>
            <a:endParaRPr lang="en-US" noProof="0" dirty="0"/>
          </a:p>
        </p:txBody>
      </p:sp>
      <p:sp>
        <p:nvSpPr>
          <p:cNvPr id="7" name="Image 2"/>
          <p:cNvSpPr>
            <a:spLocks noGrp="1"/>
          </p:cNvSpPr>
          <p:nvPr>
            <p:ph type="pic" sz="quarter" idx="20" hasCustomPrompt="1"/>
          </p:nvPr>
        </p:nvSpPr>
        <p:spPr>
          <a:xfrm>
            <a:off x="6363585" y="1726083"/>
            <a:ext cx="2780417" cy="1722274"/>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lIns="91436" tIns="45718" rIns="91436" bIns="45718"/>
          <a:lstStyle>
            <a:lvl1pPr marL="0" marR="0" indent="-342886" algn="l" defTabSz="457182" rtl="0" eaLnBrk="1" fontAlgn="auto" latinLnBrk="0" hangingPunct="1">
              <a:lnSpc>
                <a:spcPct val="100000"/>
              </a:lnSpc>
              <a:spcBef>
                <a:spcPct val="20000"/>
              </a:spcBef>
              <a:spcAft>
                <a:spcPts val="0"/>
              </a:spcAft>
              <a:buClrTx/>
              <a:buSzTx/>
              <a:buFontTx/>
              <a:buNone/>
              <a:tabLst/>
              <a:defRPr sz="2000"/>
            </a:lvl1pPr>
          </a:lstStyle>
          <a:p>
            <a:pPr lvl="0"/>
            <a:r>
              <a:rPr lang="en-US" noProof="0" dirty="0" smtClean="0"/>
              <a:t>Click icon to add image</a:t>
            </a:r>
            <a:endParaRPr lang="en-US" noProof="0" dirty="0"/>
          </a:p>
        </p:txBody>
      </p:sp>
      <p:sp>
        <p:nvSpPr>
          <p:cNvPr id="5" name="Image 1"/>
          <p:cNvSpPr>
            <a:spLocks noGrp="1"/>
          </p:cNvSpPr>
          <p:nvPr>
            <p:ph type="pic" sz="quarter" idx="19" hasCustomPrompt="1"/>
          </p:nvPr>
        </p:nvSpPr>
        <p:spPr>
          <a:xfrm>
            <a:off x="6363585" y="0"/>
            <a:ext cx="2780417" cy="1722274"/>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lIns="91436" tIns="45718" rIns="91436" bIns="45718"/>
          <a:lstStyle>
            <a:lvl1pPr marL="0" marR="0" indent="-342886" algn="l" defTabSz="457182" rtl="0" eaLnBrk="1" fontAlgn="auto" latinLnBrk="0" hangingPunct="1">
              <a:lnSpc>
                <a:spcPct val="100000"/>
              </a:lnSpc>
              <a:spcBef>
                <a:spcPct val="20000"/>
              </a:spcBef>
              <a:spcAft>
                <a:spcPts val="0"/>
              </a:spcAft>
              <a:buClrTx/>
              <a:buSzTx/>
              <a:buFontTx/>
              <a:buNone/>
              <a:tabLst/>
              <a:defRPr sz="2000"/>
            </a:lvl1pPr>
          </a:lstStyle>
          <a:p>
            <a:pPr lvl="0"/>
            <a:r>
              <a:rPr lang="en-US" noProof="0" dirty="0" smtClean="0"/>
              <a:t>Click icon to add image</a:t>
            </a:r>
            <a:endParaRPr lang="en-US" noProof="0" dirty="0"/>
          </a:p>
        </p:txBody>
      </p:sp>
      <p:sp>
        <p:nvSpPr>
          <p:cNvPr id="12" name="Text, bullets"/>
          <p:cNvSpPr>
            <a:spLocks noGrp="1"/>
          </p:cNvSpPr>
          <p:nvPr>
            <p:ph type="body" sz="quarter" idx="17" hasCustomPrompt="1"/>
          </p:nvPr>
        </p:nvSpPr>
        <p:spPr>
          <a:xfrm>
            <a:off x="914403" y="1581150"/>
            <a:ext cx="4188865" cy="2743200"/>
          </a:xfrm>
          <a:prstGeom prst="rect">
            <a:avLst/>
          </a:prstGeom>
        </p:spPr>
        <p:txBody>
          <a:bodyPr vert="horz" lIns="0" tIns="0" rIns="0" bIns="0" anchor="t" anchorCtr="0"/>
          <a:lstStyle>
            <a:lvl1pPr marL="227004" indent="-227004">
              <a:spcBef>
                <a:spcPts val="1800"/>
              </a:spcBef>
              <a:buFont typeface="Arial" pitchFamily="34" charset="0"/>
              <a:buChar char="•"/>
              <a:defRPr sz="3000" baseline="0">
                <a:solidFill>
                  <a:srgbClr val="003B5C"/>
                </a:solidFill>
              </a:defRPr>
            </a:lvl1pPr>
          </a:lstStyle>
          <a:p>
            <a:pPr lvl="0"/>
            <a:r>
              <a:rPr lang="en-US" dirty="0" smtClean="0"/>
              <a:t>This slide is formatted for text only.</a:t>
            </a:r>
          </a:p>
          <a:p>
            <a:pPr lvl="0"/>
            <a:r>
              <a:rPr lang="en-US" dirty="0" smtClean="0"/>
              <a:t>Font style is Calibri, 30pt.</a:t>
            </a:r>
          </a:p>
          <a:p>
            <a:pPr lvl="0"/>
            <a:r>
              <a:rPr lang="en-US" dirty="0" smtClean="0"/>
              <a:t>Keep it simple on slides with photos.</a:t>
            </a:r>
          </a:p>
        </p:txBody>
      </p:sp>
      <p:sp>
        <p:nvSpPr>
          <p:cNvPr id="10" name="Title"/>
          <p:cNvSpPr>
            <a:spLocks noGrp="1"/>
          </p:cNvSpPr>
          <p:nvPr>
            <p:ph type="title" hasCustomPrompt="1"/>
          </p:nvPr>
        </p:nvSpPr>
        <p:spPr>
          <a:xfrm>
            <a:off x="914403" y="590550"/>
            <a:ext cx="4188865" cy="514350"/>
          </a:xfrm>
          <a:prstGeom prst="rect">
            <a:avLst/>
          </a:prstGeom>
        </p:spPr>
        <p:txBody>
          <a:bodyPr vert="horz" lIns="0" tIns="0" rIns="0" bIns="0" anchor="t" anchorCtr="0"/>
          <a:lstStyle>
            <a:lvl1pPr algn="l">
              <a:defRPr sz="4000" b="1" i="0" baseline="0">
                <a:solidFill>
                  <a:srgbClr val="003B5C"/>
                </a:solidFill>
                <a:latin typeface="+mn-lt"/>
                <a:cs typeface="Cambria" pitchFamily="18" charset="0"/>
              </a:defRPr>
            </a:lvl1pPr>
          </a:lstStyle>
          <a:p>
            <a:r>
              <a:rPr lang="en-US" dirty="0" smtClean="0"/>
              <a:t>Slide title, 40 pt</a:t>
            </a:r>
            <a:endParaRPr lang="en-US" dirty="0"/>
          </a:p>
        </p:txBody>
      </p:sp>
      <p:sp>
        <p:nvSpPr>
          <p:cNvPr id="9" name="Slide number"/>
          <p:cNvSpPr/>
          <p:nvPr userDrawn="1"/>
        </p:nvSpPr>
        <p:spPr>
          <a:xfrm>
            <a:off x="8442645" y="4469125"/>
            <a:ext cx="486022" cy="400105"/>
          </a:xfrm>
          <a:prstGeom prst="rect">
            <a:avLst/>
          </a:prstGeom>
        </p:spPr>
        <p:txBody>
          <a:bodyPr wrap="none" lIns="91436" tIns="45718" rIns="91436" bIns="45718">
            <a:spAutoFit/>
          </a:bodyPr>
          <a:lstStyle/>
          <a:p>
            <a:fld id="{84B10EA6-68C0-45EE-B261-ABB77A7AD612}" type="slidenum">
              <a:rPr kumimoji="0" lang="en-US" sz="2000" b="0" i="0" u="none" strike="noStrike" kern="1200" cap="none" spc="0" normalizeH="0" baseline="0" noProof="0" smtClean="0">
                <a:ln>
                  <a:noFill/>
                </a:ln>
                <a:solidFill>
                  <a:schemeClr val="tx1">
                    <a:lumMod val="50000"/>
                    <a:lumOff val="50000"/>
                  </a:schemeClr>
                </a:solidFill>
                <a:effectLst/>
                <a:uLnTx/>
                <a:uFillTx/>
                <a:latin typeface="Calibri"/>
                <a:ea typeface="+mn-ea"/>
                <a:cs typeface="+mn-cs"/>
              </a:rPr>
              <a:pPr/>
              <a:t>‹#›</a:t>
            </a:fld>
            <a:endParaRPr lang="en-US" sz="2000" dirty="0">
              <a:solidFill>
                <a:schemeClr val="tx1">
                  <a:lumMod val="50000"/>
                  <a:lumOff val="50000"/>
                </a:scheme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89" r:id="rId1"/>
    <p:sldLayoutId id="2147483818" r:id="rId2"/>
    <p:sldLayoutId id="2147483821" r:id="rId3"/>
    <p:sldLayoutId id="2147483800" r:id="rId4"/>
    <p:sldLayoutId id="2147483813" r:id="rId5"/>
    <p:sldLayoutId id="2147483814" r:id="rId6"/>
    <p:sldLayoutId id="2147483815" r:id="rId7"/>
    <p:sldLayoutId id="2147483819" r:id="rId8"/>
    <p:sldLayoutId id="2147483820" r:id="rId9"/>
    <p:sldLayoutId id="2147483788" r:id="rId10"/>
    <p:sldLayoutId id="2147483822" r:id="rId11"/>
    <p:sldLayoutId id="2147483823" r:id="rId12"/>
  </p:sldLayoutIdLst>
  <p:hf hdr="0" ftr="0" dt="0"/>
  <p:txStyles>
    <p:titleStyle>
      <a:lvl1pPr algn="l" defTabSz="457182" rtl="0" eaLnBrk="1" fontAlgn="base" hangingPunct="1">
        <a:spcBef>
          <a:spcPct val="0"/>
        </a:spcBef>
        <a:spcAft>
          <a:spcPct val="0"/>
        </a:spcAft>
        <a:defRPr sz="3600" kern="1200">
          <a:solidFill>
            <a:schemeClr val="tx1"/>
          </a:solidFill>
          <a:latin typeface="Calibri"/>
          <a:ea typeface="Calibri" pitchFamily="34" charset="0"/>
          <a:cs typeface="Calibri"/>
        </a:defRPr>
      </a:lvl1pPr>
      <a:lvl2pPr algn="l" defTabSz="457182" rtl="0" eaLnBrk="1" fontAlgn="base" hangingPunct="1">
        <a:spcBef>
          <a:spcPct val="0"/>
        </a:spcBef>
        <a:spcAft>
          <a:spcPct val="0"/>
        </a:spcAft>
        <a:defRPr sz="3600">
          <a:solidFill>
            <a:schemeClr val="tx1"/>
          </a:solidFill>
          <a:latin typeface="Calibri" pitchFamily="34" charset="0"/>
          <a:ea typeface="Calibri" pitchFamily="34" charset="0"/>
          <a:cs typeface="Calibri" pitchFamily="34" charset="0"/>
        </a:defRPr>
      </a:lvl2pPr>
      <a:lvl3pPr algn="l" defTabSz="457182" rtl="0" eaLnBrk="1" fontAlgn="base" hangingPunct="1">
        <a:spcBef>
          <a:spcPct val="0"/>
        </a:spcBef>
        <a:spcAft>
          <a:spcPct val="0"/>
        </a:spcAft>
        <a:defRPr sz="3600">
          <a:solidFill>
            <a:schemeClr val="tx1"/>
          </a:solidFill>
          <a:latin typeface="Calibri" pitchFamily="34" charset="0"/>
          <a:ea typeface="Calibri" pitchFamily="34" charset="0"/>
          <a:cs typeface="Calibri" pitchFamily="34" charset="0"/>
        </a:defRPr>
      </a:lvl3pPr>
      <a:lvl4pPr algn="l" defTabSz="457182" rtl="0" eaLnBrk="1" fontAlgn="base" hangingPunct="1">
        <a:spcBef>
          <a:spcPct val="0"/>
        </a:spcBef>
        <a:spcAft>
          <a:spcPct val="0"/>
        </a:spcAft>
        <a:defRPr sz="3600">
          <a:solidFill>
            <a:schemeClr val="tx1"/>
          </a:solidFill>
          <a:latin typeface="Calibri" pitchFamily="34" charset="0"/>
          <a:ea typeface="Calibri" pitchFamily="34" charset="0"/>
          <a:cs typeface="Calibri" pitchFamily="34" charset="0"/>
        </a:defRPr>
      </a:lvl4pPr>
      <a:lvl5pPr algn="l" defTabSz="457182" rtl="0" eaLnBrk="1" fontAlgn="base" hangingPunct="1">
        <a:spcBef>
          <a:spcPct val="0"/>
        </a:spcBef>
        <a:spcAft>
          <a:spcPct val="0"/>
        </a:spcAft>
        <a:defRPr sz="3600">
          <a:solidFill>
            <a:schemeClr val="tx1"/>
          </a:solidFill>
          <a:latin typeface="Calibri" pitchFamily="34" charset="0"/>
          <a:ea typeface="Calibri" pitchFamily="34" charset="0"/>
          <a:cs typeface="Calibri" pitchFamily="34" charset="0"/>
        </a:defRPr>
      </a:lvl5pPr>
      <a:lvl6pPr marL="457182" algn="l" defTabSz="457182" rtl="0" eaLnBrk="1" fontAlgn="base" hangingPunct="1">
        <a:spcBef>
          <a:spcPct val="0"/>
        </a:spcBef>
        <a:spcAft>
          <a:spcPct val="0"/>
        </a:spcAft>
        <a:defRPr sz="3600">
          <a:solidFill>
            <a:schemeClr val="tx1"/>
          </a:solidFill>
          <a:latin typeface="Calibri" pitchFamily="34" charset="0"/>
          <a:ea typeface="Calibri" pitchFamily="34" charset="0"/>
          <a:cs typeface="Calibri" pitchFamily="34" charset="0"/>
        </a:defRPr>
      </a:lvl6pPr>
      <a:lvl7pPr marL="914363" algn="l" defTabSz="457182" rtl="0" eaLnBrk="1" fontAlgn="base" hangingPunct="1">
        <a:spcBef>
          <a:spcPct val="0"/>
        </a:spcBef>
        <a:spcAft>
          <a:spcPct val="0"/>
        </a:spcAft>
        <a:defRPr sz="3600">
          <a:solidFill>
            <a:schemeClr val="tx1"/>
          </a:solidFill>
          <a:latin typeface="Calibri" pitchFamily="34" charset="0"/>
          <a:ea typeface="Calibri" pitchFamily="34" charset="0"/>
          <a:cs typeface="Calibri" pitchFamily="34" charset="0"/>
        </a:defRPr>
      </a:lvl7pPr>
      <a:lvl8pPr marL="1371545" algn="l" defTabSz="457182" rtl="0" eaLnBrk="1" fontAlgn="base" hangingPunct="1">
        <a:spcBef>
          <a:spcPct val="0"/>
        </a:spcBef>
        <a:spcAft>
          <a:spcPct val="0"/>
        </a:spcAft>
        <a:defRPr sz="3600">
          <a:solidFill>
            <a:schemeClr val="tx1"/>
          </a:solidFill>
          <a:latin typeface="Calibri" pitchFamily="34" charset="0"/>
          <a:ea typeface="Calibri" pitchFamily="34" charset="0"/>
          <a:cs typeface="Calibri" pitchFamily="34" charset="0"/>
        </a:defRPr>
      </a:lvl8pPr>
      <a:lvl9pPr marL="1828727" algn="l" defTabSz="457182" rtl="0" eaLnBrk="1" fontAlgn="base" hangingPunct="1">
        <a:spcBef>
          <a:spcPct val="0"/>
        </a:spcBef>
        <a:spcAft>
          <a:spcPct val="0"/>
        </a:spcAft>
        <a:defRPr sz="3600">
          <a:solidFill>
            <a:schemeClr val="tx1"/>
          </a:solidFill>
          <a:latin typeface="Calibri" pitchFamily="34" charset="0"/>
          <a:ea typeface="Calibri" pitchFamily="34" charset="0"/>
          <a:cs typeface="Calibri" pitchFamily="34" charset="0"/>
        </a:defRPr>
      </a:lvl9pPr>
    </p:titleStyle>
    <p:bodyStyle>
      <a:lvl1pPr marL="342886" indent="-342886" algn="l" defTabSz="457182"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20" indent="-285739" algn="l" defTabSz="457182"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2954" indent="-228591" algn="l" defTabSz="457182"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136" indent="-228591" algn="l" defTabSz="457182"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318" indent="-228591" algn="l" defTabSz="457182"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499" indent="-228591"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1"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1"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5" indent="-228591" algn="l" defTabSz="45718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3"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0"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47.jpeg"/><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p:txBody>
          <a:bodyPr/>
          <a:lstStyle/>
          <a:p>
            <a:r>
              <a:rPr lang="en-US" dirty="0" err="1" smtClean="0"/>
              <a:t>OMPOC</a:t>
            </a:r>
            <a:r>
              <a:rPr lang="en-US" dirty="0" smtClean="0"/>
              <a:t> ~ January  2019</a:t>
            </a:r>
            <a:endParaRPr lang="en-US" dirty="0"/>
          </a:p>
        </p:txBody>
      </p:sp>
      <p:sp>
        <p:nvSpPr>
          <p:cNvPr id="3" name="Text Placeholder 2"/>
          <p:cNvSpPr>
            <a:spLocks noGrp="1"/>
          </p:cNvSpPr>
          <p:nvPr>
            <p:ph type="body" sz="quarter" idx="19"/>
          </p:nvPr>
        </p:nvSpPr>
        <p:spPr>
          <a:xfrm>
            <a:off x="1828800" y="2326537"/>
            <a:ext cx="5118202" cy="776478"/>
          </a:xfrm>
        </p:spPr>
        <p:txBody>
          <a:bodyPr/>
          <a:lstStyle/>
          <a:p>
            <a:r>
              <a:rPr lang="en-US" dirty="0" smtClean="0"/>
              <a:t>Examples from the greater Portland area and beyond</a:t>
            </a:r>
            <a:endParaRPr lang="en-US" dirty="0"/>
          </a:p>
        </p:txBody>
      </p:sp>
      <p:sp>
        <p:nvSpPr>
          <p:cNvPr id="4" name="Title 3"/>
          <p:cNvSpPr>
            <a:spLocks noGrp="1"/>
          </p:cNvSpPr>
          <p:nvPr>
            <p:ph type="title"/>
          </p:nvPr>
        </p:nvSpPr>
        <p:spPr/>
        <p:txBody>
          <a:bodyPr/>
          <a:lstStyle/>
          <a:p>
            <a:r>
              <a:rPr lang="en-US" sz="3200" dirty="0" smtClean="0"/>
              <a:t>Safe speeds &amp; tactical design</a:t>
            </a:r>
            <a:endParaRPr lang="en-US" sz="32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1880" y="590550"/>
            <a:ext cx="8500240" cy="514350"/>
          </a:xfrm>
        </p:spPr>
        <p:txBody>
          <a:bodyPr/>
          <a:lstStyle/>
          <a:p>
            <a:r>
              <a:rPr lang="en-US" sz="3200" dirty="0" smtClean="0"/>
              <a:t>T</a:t>
            </a:r>
            <a:r>
              <a:rPr lang="en-US" sz="3200" dirty="0" smtClean="0"/>
              <a:t>actical design: an immediate strategy for slowing speeds &amp; testing new designs for safety</a:t>
            </a:r>
            <a:endParaRPr lang="en-US" sz="3200" dirty="0"/>
          </a:p>
        </p:txBody>
      </p:sp>
      <p:pic>
        <p:nvPicPr>
          <p:cNvPr id="4" name="Picture 3" descr="st louis.jpg"/>
          <p:cNvPicPr>
            <a:picLocks noChangeAspect="1"/>
          </p:cNvPicPr>
          <p:nvPr/>
        </p:nvPicPr>
        <p:blipFill>
          <a:blip r:embed="rId3"/>
          <a:stretch>
            <a:fillRect/>
          </a:stretch>
        </p:blipFill>
        <p:spPr>
          <a:xfrm>
            <a:off x="4116630" y="1736905"/>
            <a:ext cx="4600189" cy="2697962"/>
          </a:xfrm>
          <a:prstGeom prst="rect">
            <a:avLst/>
          </a:prstGeom>
        </p:spPr>
      </p:pic>
      <p:sp>
        <p:nvSpPr>
          <p:cNvPr id="5" name="TextBox 4"/>
          <p:cNvSpPr txBox="1"/>
          <p:nvPr/>
        </p:nvSpPr>
        <p:spPr>
          <a:xfrm>
            <a:off x="5027370" y="4555163"/>
            <a:ext cx="3005951" cy="369332"/>
          </a:xfrm>
          <a:prstGeom prst="rect">
            <a:avLst/>
          </a:prstGeom>
          <a:noFill/>
        </p:spPr>
        <p:txBody>
          <a:bodyPr wrap="none" rtlCol="0">
            <a:spAutoFit/>
          </a:bodyPr>
          <a:lstStyle/>
          <a:p>
            <a:r>
              <a:rPr lang="en-US" dirty="0" smtClean="0"/>
              <a:t>Slowing speeds in St. Louis</a:t>
            </a:r>
            <a:endParaRPr lang="en-US" dirty="0"/>
          </a:p>
        </p:txBody>
      </p:sp>
      <p:pic>
        <p:nvPicPr>
          <p:cNvPr id="6" name="Picture 5" descr="manhattan KS.jpg"/>
          <p:cNvPicPr>
            <a:picLocks noChangeAspect="1"/>
          </p:cNvPicPr>
          <p:nvPr/>
        </p:nvPicPr>
        <p:blipFill>
          <a:blip r:embed="rId4"/>
          <a:stretch>
            <a:fillRect/>
          </a:stretch>
        </p:blipFill>
        <p:spPr>
          <a:xfrm>
            <a:off x="107215" y="1812800"/>
            <a:ext cx="3933520" cy="2622347"/>
          </a:xfrm>
          <a:prstGeom prst="rect">
            <a:avLst/>
          </a:prstGeom>
        </p:spPr>
      </p:pic>
      <p:sp>
        <p:nvSpPr>
          <p:cNvPr id="7" name="TextBox 6"/>
          <p:cNvSpPr txBox="1"/>
          <p:nvPr/>
        </p:nvSpPr>
        <p:spPr>
          <a:xfrm>
            <a:off x="107215" y="4429954"/>
            <a:ext cx="3781730" cy="646331"/>
          </a:xfrm>
          <a:prstGeom prst="rect">
            <a:avLst/>
          </a:prstGeom>
          <a:noFill/>
        </p:spPr>
        <p:txBody>
          <a:bodyPr wrap="square" rtlCol="0">
            <a:spAutoFit/>
          </a:bodyPr>
          <a:lstStyle/>
          <a:p>
            <a:r>
              <a:rPr lang="en-US" dirty="0" smtClean="0"/>
              <a:t>Calming a speedy intersection in Manhattan, KS speeds in St. Louis</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a:xfrm>
            <a:off x="321881" y="1964590"/>
            <a:ext cx="6982339" cy="2359760"/>
          </a:xfrm>
        </p:spPr>
        <p:txBody>
          <a:bodyPr/>
          <a:lstStyle/>
          <a:p>
            <a:r>
              <a:rPr lang="en-US" sz="2400" dirty="0" smtClean="0"/>
              <a:t>Safety is a driver</a:t>
            </a:r>
          </a:p>
          <a:p>
            <a:r>
              <a:rPr lang="en-US" sz="2400" dirty="0" smtClean="0"/>
              <a:t>Flexible, </a:t>
            </a:r>
            <a:r>
              <a:rPr lang="en-US" sz="2400" dirty="0" smtClean="0"/>
              <a:t>short-term and </a:t>
            </a:r>
            <a:br>
              <a:rPr lang="en-US" sz="2400" dirty="0" smtClean="0"/>
            </a:br>
            <a:r>
              <a:rPr lang="en-US" sz="2400" dirty="0" smtClean="0"/>
              <a:t>low-cost </a:t>
            </a:r>
            <a:r>
              <a:rPr lang="en-US" sz="2400" dirty="0" smtClean="0"/>
              <a:t>to advance long-term goals</a:t>
            </a:r>
          </a:p>
          <a:p>
            <a:r>
              <a:rPr lang="en-US" sz="2400" dirty="0" smtClean="0"/>
              <a:t>Encourages innovation</a:t>
            </a:r>
          </a:p>
          <a:p>
            <a:r>
              <a:rPr lang="en-US" sz="2400" dirty="0" smtClean="0"/>
              <a:t>Community involved or driven</a:t>
            </a:r>
          </a:p>
          <a:p>
            <a:r>
              <a:rPr lang="en-US" sz="2400" dirty="0" smtClean="0"/>
              <a:t>Test – data-driven to</a:t>
            </a:r>
            <a:r>
              <a:rPr lang="en-US" sz="2400" dirty="0" smtClean="0"/>
              <a:t> avoid getting </a:t>
            </a:r>
            <a:r>
              <a:rPr lang="en-US" sz="2400" dirty="0" smtClean="0"/>
              <a:t>it wrong</a:t>
            </a:r>
          </a:p>
          <a:p>
            <a:pPr>
              <a:buNone/>
            </a:pPr>
            <a:endParaRPr lang="en-US" sz="2800" dirty="0" smtClean="0"/>
          </a:p>
          <a:p>
            <a:endParaRPr lang="en-US" dirty="0"/>
          </a:p>
        </p:txBody>
      </p:sp>
      <p:sp>
        <p:nvSpPr>
          <p:cNvPr id="3" name="Title 2"/>
          <p:cNvSpPr>
            <a:spLocks noGrp="1"/>
          </p:cNvSpPr>
          <p:nvPr>
            <p:ph type="title"/>
          </p:nvPr>
        </p:nvSpPr>
        <p:spPr>
          <a:xfrm>
            <a:off x="321881" y="590550"/>
            <a:ext cx="4781388" cy="514350"/>
          </a:xfrm>
        </p:spPr>
        <p:txBody>
          <a:bodyPr/>
          <a:lstStyle/>
          <a:p>
            <a:r>
              <a:rPr lang="en-US" sz="3200" dirty="0" smtClean="0"/>
              <a:t>What is tactical design?</a:t>
            </a:r>
            <a:r>
              <a:rPr lang="en-US" sz="3600" dirty="0" smtClean="0"/>
              <a:t/>
            </a:r>
            <a:br>
              <a:rPr lang="en-US" sz="3600" dirty="0" smtClean="0"/>
            </a:br>
            <a:r>
              <a:rPr lang="en-US" sz="2400" b="0" dirty="0" smtClean="0"/>
              <a:t>Pedestrian plazas, pop-up bike lanes, painted freight </a:t>
            </a:r>
            <a:r>
              <a:rPr lang="en-US" sz="2400" b="0" dirty="0" smtClean="0"/>
              <a:t>aprons, crosswalks</a:t>
            </a:r>
            <a:endParaRPr lang="en-US" sz="3600" dirty="0"/>
          </a:p>
        </p:txBody>
      </p:sp>
      <p:pic>
        <p:nvPicPr>
          <p:cNvPr id="9" name="Picture 8" descr="chalkburlington.png"/>
          <p:cNvPicPr>
            <a:picLocks noChangeAspect="1"/>
          </p:cNvPicPr>
          <p:nvPr/>
        </p:nvPicPr>
        <p:blipFill>
          <a:blip r:embed="rId3"/>
          <a:srcRect r="14930"/>
          <a:stretch>
            <a:fillRect/>
          </a:stretch>
        </p:blipFill>
        <p:spPr>
          <a:xfrm>
            <a:off x="5330950" y="1104900"/>
            <a:ext cx="3433575" cy="302713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klamath 5.jpg"/>
          <p:cNvPicPr>
            <a:picLocks noChangeAspect="1"/>
          </p:cNvPicPr>
          <p:nvPr/>
        </p:nvPicPr>
        <p:blipFill>
          <a:blip r:embed="rId3"/>
          <a:stretch>
            <a:fillRect/>
          </a:stretch>
        </p:blipFill>
        <p:spPr>
          <a:xfrm>
            <a:off x="170091" y="1467308"/>
            <a:ext cx="1821480" cy="1214320"/>
          </a:xfrm>
          <a:prstGeom prst="rect">
            <a:avLst/>
          </a:prstGeom>
        </p:spPr>
      </p:pic>
      <p:sp>
        <p:nvSpPr>
          <p:cNvPr id="3" name="Title 2"/>
          <p:cNvSpPr>
            <a:spLocks noGrp="1"/>
          </p:cNvSpPr>
          <p:nvPr>
            <p:ph type="title"/>
          </p:nvPr>
        </p:nvSpPr>
        <p:spPr>
          <a:xfrm>
            <a:off x="701355" y="333375"/>
            <a:ext cx="7315200" cy="514350"/>
          </a:xfrm>
        </p:spPr>
        <p:txBody>
          <a:bodyPr/>
          <a:lstStyle/>
          <a:p>
            <a:r>
              <a:rPr lang="en-US" sz="3200" dirty="0" smtClean="0"/>
              <a:t>Klamath </a:t>
            </a:r>
            <a:r>
              <a:rPr lang="en-US" sz="3200" dirty="0" smtClean="0"/>
              <a:t>Falls bike corridor ~ from pop up to permanent </a:t>
            </a:r>
            <a:endParaRPr lang="en-US" sz="3200" dirty="0"/>
          </a:p>
        </p:txBody>
      </p:sp>
      <p:pic>
        <p:nvPicPr>
          <p:cNvPr id="10" name="Picture 9" descr="klamath 4.jpg"/>
          <p:cNvPicPr>
            <a:picLocks noChangeAspect="1"/>
          </p:cNvPicPr>
          <p:nvPr/>
        </p:nvPicPr>
        <p:blipFill>
          <a:blip r:embed="rId4"/>
          <a:stretch>
            <a:fillRect/>
          </a:stretch>
        </p:blipFill>
        <p:spPr>
          <a:xfrm>
            <a:off x="2598730" y="2951225"/>
            <a:ext cx="3460535" cy="1960970"/>
          </a:xfrm>
          <a:prstGeom prst="rect">
            <a:avLst/>
          </a:prstGeom>
        </p:spPr>
      </p:pic>
      <p:pic>
        <p:nvPicPr>
          <p:cNvPr id="9" name="Picture 8" descr="klamath 3.jpg"/>
          <p:cNvPicPr>
            <a:picLocks noChangeAspect="1"/>
          </p:cNvPicPr>
          <p:nvPr/>
        </p:nvPicPr>
        <p:blipFill>
          <a:blip r:embed="rId5"/>
          <a:stretch>
            <a:fillRect/>
          </a:stretch>
        </p:blipFill>
        <p:spPr>
          <a:xfrm>
            <a:off x="3683382" y="1463495"/>
            <a:ext cx="1008756" cy="1345008"/>
          </a:xfrm>
          <a:prstGeom prst="rect">
            <a:avLst/>
          </a:prstGeom>
        </p:spPr>
      </p:pic>
      <p:pic>
        <p:nvPicPr>
          <p:cNvPr id="28674" name="Picture 2"/>
          <p:cNvPicPr>
            <a:picLocks noChangeAspect="1" noChangeArrowheads="1"/>
          </p:cNvPicPr>
          <p:nvPr/>
        </p:nvPicPr>
        <p:blipFill>
          <a:blip r:embed="rId6"/>
          <a:srcRect/>
          <a:stretch>
            <a:fillRect/>
          </a:stretch>
        </p:blipFill>
        <p:spPr bwMode="auto">
          <a:xfrm>
            <a:off x="2219255" y="1467308"/>
            <a:ext cx="1287965" cy="1341195"/>
          </a:xfrm>
          <a:prstGeom prst="rect">
            <a:avLst/>
          </a:prstGeom>
          <a:noFill/>
          <a:ln w="9525">
            <a:noFill/>
            <a:miter lim="800000"/>
            <a:headEnd/>
            <a:tailEnd/>
          </a:ln>
        </p:spPr>
      </p:pic>
      <p:pic>
        <p:nvPicPr>
          <p:cNvPr id="28675" name="Picture 3"/>
          <p:cNvPicPr>
            <a:picLocks noChangeAspect="1" noChangeArrowheads="1"/>
          </p:cNvPicPr>
          <p:nvPr/>
        </p:nvPicPr>
        <p:blipFill>
          <a:blip r:embed="rId7"/>
          <a:srcRect/>
          <a:stretch>
            <a:fillRect/>
          </a:stretch>
        </p:blipFill>
        <p:spPr bwMode="auto">
          <a:xfrm>
            <a:off x="914400" y="2951225"/>
            <a:ext cx="1383990" cy="1806741"/>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t>Fayetteville, </a:t>
            </a:r>
            <a:r>
              <a:rPr lang="en-US" sz="3200" dirty="0" smtClean="0"/>
              <a:t>AK – city program</a:t>
            </a:r>
            <a:endParaRPr lang="en-US" sz="3200" dirty="0"/>
          </a:p>
        </p:txBody>
      </p:sp>
      <p:pic>
        <p:nvPicPr>
          <p:cNvPr id="5" name="Picture 4" descr="intersection.png"/>
          <p:cNvPicPr>
            <a:picLocks noChangeAspect="1"/>
          </p:cNvPicPr>
          <p:nvPr/>
        </p:nvPicPr>
        <p:blipFill>
          <a:blip r:embed="rId3"/>
          <a:stretch>
            <a:fillRect/>
          </a:stretch>
        </p:blipFill>
        <p:spPr>
          <a:xfrm>
            <a:off x="853145" y="1509220"/>
            <a:ext cx="3520402" cy="2209757"/>
          </a:xfrm>
          <a:prstGeom prst="rect">
            <a:avLst/>
          </a:prstGeom>
        </p:spPr>
      </p:pic>
      <p:sp>
        <p:nvSpPr>
          <p:cNvPr id="4" name="TextBox 3"/>
          <p:cNvSpPr txBox="1"/>
          <p:nvPr/>
        </p:nvSpPr>
        <p:spPr>
          <a:xfrm>
            <a:off x="4875580" y="1509220"/>
            <a:ext cx="3117817" cy="3139321"/>
          </a:xfrm>
          <a:prstGeom prst="rect">
            <a:avLst/>
          </a:prstGeom>
          <a:noFill/>
        </p:spPr>
        <p:txBody>
          <a:bodyPr wrap="square" rtlCol="0">
            <a:spAutoFit/>
          </a:bodyPr>
          <a:lstStyle/>
          <a:p>
            <a:pPr>
              <a:buFont typeface="Arial" pitchFamily="34" charset="0"/>
              <a:buChar char="•"/>
            </a:pPr>
            <a:r>
              <a:rPr lang="en-US" dirty="0" smtClean="0"/>
              <a:t>Mini-roundabout pilot project – paint, mountable center dome – installed in one day for $2,600 (including cost to remove)</a:t>
            </a:r>
          </a:p>
          <a:p>
            <a:endParaRPr lang="en-US" dirty="0" smtClean="0"/>
          </a:p>
          <a:p>
            <a:pPr>
              <a:buFont typeface="Arial" pitchFamily="34" charset="0"/>
              <a:buChar char="•"/>
            </a:pPr>
            <a:r>
              <a:rPr lang="en-US" dirty="0" smtClean="0"/>
              <a:t>Findings from project are informing decisions for permanent treatments</a:t>
            </a:r>
          </a:p>
          <a:p>
            <a:endParaRPr lang="en-US" dirty="0" smtClean="0"/>
          </a:p>
          <a:p>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t>Better </a:t>
            </a:r>
            <a:r>
              <a:rPr lang="en-US" sz="3200" dirty="0" smtClean="0"/>
              <a:t>Naito, Portland </a:t>
            </a:r>
            <a:endParaRPr lang="en-US" sz="3200" dirty="0"/>
          </a:p>
        </p:txBody>
      </p:sp>
      <p:pic>
        <p:nvPicPr>
          <p:cNvPr id="6" name="Picture 5" descr="naito before.jpg"/>
          <p:cNvPicPr>
            <a:picLocks noChangeAspect="1"/>
          </p:cNvPicPr>
          <p:nvPr/>
        </p:nvPicPr>
        <p:blipFill>
          <a:blip r:embed="rId3"/>
          <a:stretch>
            <a:fillRect/>
          </a:stretch>
        </p:blipFill>
        <p:spPr>
          <a:xfrm>
            <a:off x="549565" y="1585115"/>
            <a:ext cx="3616450" cy="2712338"/>
          </a:xfrm>
          <a:prstGeom prst="rect">
            <a:avLst/>
          </a:prstGeom>
        </p:spPr>
      </p:pic>
      <p:pic>
        <p:nvPicPr>
          <p:cNvPr id="7" name="Picture 6" descr="better naito 3.png"/>
          <p:cNvPicPr>
            <a:picLocks noChangeAspect="1"/>
          </p:cNvPicPr>
          <p:nvPr/>
        </p:nvPicPr>
        <p:blipFill>
          <a:blip r:embed="rId4"/>
          <a:srcRect b="8364"/>
          <a:stretch>
            <a:fillRect/>
          </a:stretch>
        </p:blipFill>
        <p:spPr>
          <a:xfrm>
            <a:off x="4268420" y="1585115"/>
            <a:ext cx="4100874" cy="2712338"/>
          </a:xfrm>
          <a:prstGeom prst="rect">
            <a:avLst/>
          </a:prstGeom>
        </p:spPr>
      </p:pic>
      <p:pic>
        <p:nvPicPr>
          <p:cNvPr id="12290" name="Picture 2" descr="this way to better naito"/>
          <p:cNvPicPr>
            <a:picLocks noChangeAspect="1" noChangeArrowheads="1"/>
          </p:cNvPicPr>
          <p:nvPr/>
        </p:nvPicPr>
        <p:blipFill>
          <a:blip r:embed="rId5"/>
          <a:srcRect/>
          <a:stretch>
            <a:fillRect/>
          </a:stretch>
        </p:blipFill>
        <p:spPr bwMode="auto">
          <a:xfrm>
            <a:off x="207662" y="294900"/>
            <a:ext cx="683806" cy="106253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200" dirty="0" smtClean="0"/>
              <a:t>Floating </a:t>
            </a:r>
            <a:r>
              <a:rPr lang="en-US" sz="3200" dirty="0" smtClean="0"/>
              <a:t>bus </a:t>
            </a:r>
            <a:r>
              <a:rPr lang="en-US" sz="3200" dirty="0" smtClean="0"/>
              <a:t>stop, Portland</a:t>
            </a:r>
            <a:endParaRPr lang="en-US" sz="3200" dirty="0"/>
          </a:p>
        </p:txBody>
      </p:sp>
      <p:pic>
        <p:nvPicPr>
          <p:cNvPr id="10241" name="Picture 1"/>
          <p:cNvPicPr>
            <a:picLocks noChangeAspect="1" noChangeArrowheads="1"/>
          </p:cNvPicPr>
          <p:nvPr/>
        </p:nvPicPr>
        <p:blipFill>
          <a:blip r:embed="rId3"/>
          <a:srcRect/>
          <a:stretch>
            <a:fillRect/>
          </a:stretch>
        </p:blipFill>
        <p:spPr bwMode="auto">
          <a:xfrm>
            <a:off x="914400" y="1357429"/>
            <a:ext cx="5273111" cy="3415275"/>
          </a:xfrm>
          <a:prstGeom prst="rect">
            <a:avLst/>
          </a:prstGeom>
          <a:noFill/>
          <a:ln w="9525">
            <a:solidFill>
              <a:schemeClr val="accent1"/>
            </a:solid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t>SW Broadway, Portland, one-day-only pop-up protected bike lane</a:t>
            </a:r>
            <a:endParaRPr lang="en-US" sz="3200" dirty="0"/>
          </a:p>
        </p:txBody>
      </p:sp>
      <p:pic>
        <p:nvPicPr>
          <p:cNvPr id="56322" name="Picture 2" descr="braodwaybr4after"/>
          <p:cNvPicPr>
            <a:picLocks noChangeAspect="1" noChangeArrowheads="1"/>
          </p:cNvPicPr>
          <p:nvPr/>
        </p:nvPicPr>
        <p:blipFill>
          <a:blip r:embed="rId3"/>
          <a:srcRect b="58305"/>
          <a:stretch>
            <a:fillRect/>
          </a:stretch>
        </p:blipFill>
        <p:spPr bwMode="auto">
          <a:xfrm>
            <a:off x="549565" y="1894988"/>
            <a:ext cx="4117146" cy="2422347"/>
          </a:xfrm>
          <a:prstGeom prst="rect">
            <a:avLst/>
          </a:prstGeom>
          <a:noFill/>
        </p:spPr>
      </p:pic>
      <p:pic>
        <p:nvPicPr>
          <p:cNvPr id="56324" name="Picture 4" descr="braodwaybr4after"/>
          <p:cNvPicPr>
            <a:picLocks noChangeAspect="1" noChangeArrowheads="1"/>
          </p:cNvPicPr>
          <p:nvPr/>
        </p:nvPicPr>
        <p:blipFill>
          <a:blip r:embed="rId4"/>
          <a:srcRect t="49446" b="6178"/>
          <a:stretch>
            <a:fillRect/>
          </a:stretch>
        </p:blipFill>
        <p:spPr bwMode="auto">
          <a:xfrm>
            <a:off x="4647895" y="1894988"/>
            <a:ext cx="3870645" cy="2422347"/>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14400" y="333375"/>
            <a:ext cx="7315200" cy="514350"/>
          </a:xfrm>
        </p:spPr>
        <p:txBody>
          <a:bodyPr/>
          <a:lstStyle/>
          <a:p>
            <a:r>
              <a:rPr lang="en-US" sz="3200" dirty="0" smtClean="0"/>
              <a:t>B</a:t>
            </a:r>
            <a:r>
              <a:rPr lang="en-US" sz="3200" dirty="0" smtClean="0"/>
              <a:t>ike lane network </a:t>
            </a:r>
            <a:r>
              <a:rPr lang="en-US" sz="3200" dirty="0" smtClean="0"/>
              <a:t>in Macon, </a:t>
            </a:r>
            <a:r>
              <a:rPr lang="en-US" sz="3200" dirty="0" smtClean="0"/>
              <a:t>GA</a:t>
            </a:r>
            <a:endParaRPr lang="en-US" sz="3200" dirty="0"/>
          </a:p>
        </p:txBody>
      </p:sp>
      <p:pic>
        <p:nvPicPr>
          <p:cNvPr id="9217" name="Picture 1"/>
          <p:cNvPicPr>
            <a:picLocks noChangeAspect="1" noChangeArrowheads="1"/>
          </p:cNvPicPr>
          <p:nvPr/>
        </p:nvPicPr>
        <p:blipFill>
          <a:blip r:embed="rId3"/>
          <a:srcRect/>
          <a:stretch>
            <a:fillRect/>
          </a:stretch>
        </p:blipFill>
        <p:spPr bwMode="auto">
          <a:xfrm>
            <a:off x="549565" y="1104900"/>
            <a:ext cx="5078843" cy="3862782"/>
          </a:xfrm>
          <a:prstGeom prst="rect">
            <a:avLst/>
          </a:prstGeom>
          <a:noFill/>
          <a:ln w="9525">
            <a:solidFill>
              <a:schemeClr val="accent1"/>
            </a:solidFill>
            <a:miter lim="800000"/>
            <a:headEnd/>
            <a:tailEnd/>
          </a:ln>
        </p:spPr>
      </p:pic>
      <p:sp>
        <p:nvSpPr>
          <p:cNvPr id="6" name="TextBox 5"/>
          <p:cNvSpPr txBox="1"/>
          <p:nvPr/>
        </p:nvSpPr>
        <p:spPr>
          <a:xfrm>
            <a:off x="6014005" y="1291678"/>
            <a:ext cx="2738342" cy="2031325"/>
          </a:xfrm>
          <a:prstGeom prst="rect">
            <a:avLst/>
          </a:prstGeom>
          <a:noFill/>
        </p:spPr>
        <p:txBody>
          <a:bodyPr wrap="square" rtlCol="0">
            <a:spAutoFit/>
          </a:bodyPr>
          <a:lstStyle/>
          <a:p>
            <a:r>
              <a:rPr lang="en-US" dirty="0" smtClean="0"/>
              <a:t>Macon Connects installed 8 miles of temporary bike lanes in downtown Macon – number of cyclists went up from 80 a day to 200 a day</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t>Portland, ME             		</a:t>
            </a:r>
            <a:r>
              <a:rPr lang="en-US" sz="3200" i="1" dirty="0" smtClean="0"/>
              <a:t>L</a:t>
            </a:r>
            <a:r>
              <a:rPr lang="en-US" sz="3200" i="1" dirty="0" smtClean="0"/>
              <a:t>ightening Grants</a:t>
            </a:r>
            <a:endParaRPr lang="en-US" sz="3200" i="1" dirty="0"/>
          </a:p>
        </p:txBody>
      </p:sp>
      <p:pic>
        <p:nvPicPr>
          <p:cNvPr id="4" name="Picture 3" descr="build main.jpg"/>
          <p:cNvPicPr>
            <a:picLocks noChangeAspect="1"/>
          </p:cNvPicPr>
          <p:nvPr/>
        </p:nvPicPr>
        <p:blipFill>
          <a:blip r:embed="rId3"/>
          <a:stretch>
            <a:fillRect/>
          </a:stretch>
        </p:blipFill>
        <p:spPr>
          <a:xfrm>
            <a:off x="321880" y="1572235"/>
            <a:ext cx="4477805" cy="2982218"/>
          </a:xfrm>
          <a:prstGeom prst="rect">
            <a:avLst/>
          </a:prstGeom>
        </p:spPr>
      </p:pic>
      <p:pic>
        <p:nvPicPr>
          <p:cNvPr id="8194" name="Picture 2" descr="https://static1.squarespace.com/static/52c4aeebe4b09b80f5617ae9/t/599b543de6f2e193bc827f3b/1503351908826/?format=500w"/>
          <p:cNvPicPr>
            <a:picLocks noChangeAspect="1" noChangeArrowheads="1"/>
          </p:cNvPicPr>
          <p:nvPr/>
        </p:nvPicPr>
        <p:blipFill>
          <a:blip r:embed="rId4"/>
          <a:srcRect/>
          <a:stretch>
            <a:fillRect/>
          </a:stretch>
        </p:blipFill>
        <p:spPr bwMode="auto">
          <a:xfrm>
            <a:off x="5060793" y="1572235"/>
            <a:ext cx="3970127" cy="2977595"/>
          </a:xfrm>
          <a:prstGeom prst="rect">
            <a:avLst/>
          </a:prstGeom>
          <a:noFill/>
        </p:spPr>
      </p:pic>
      <p:pic>
        <p:nvPicPr>
          <p:cNvPr id="8195" name="Picture 3"/>
          <p:cNvPicPr>
            <a:picLocks noChangeAspect="1" noChangeArrowheads="1"/>
          </p:cNvPicPr>
          <p:nvPr/>
        </p:nvPicPr>
        <p:blipFill>
          <a:blip r:embed="rId5"/>
          <a:srcRect/>
          <a:stretch>
            <a:fillRect/>
          </a:stretch>
        </p:blipFill>
        <p:spPr bwMode="auto">
          <a:xfrm>
            <a:off x="3602946" y="219005"/>
            <a:ext cx="1056447" cy="1046038"/>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t>Hamilton, </a:t>
            </a:r>
            <a:r>
              <a:rPr lang="en-US" sz="3200" dirty="0" smtClean="0"/>
              <a:t>Canada ~ “guerrilla </a:t>
            </a:r>
            <a:r>
              <a:rPr lang="en-US" sz="3200" dirty="0" err="1" smtClean="0"/>
              <a:t>bumpouts</a:t>
            </a:r>
            <a:r>
              <a:rPr lang="en-US" sz="3200" dirty="0" smtClean="0"/>
              <a:t>”</a:t>
            </a:r>
            <a:endParaRPr lang="en-US" sz="3200" dirty="0"/>
          </a:p>
        </p:txBody>
      </p:sp>
      <p:pic>
        <p:nvPicPr>
          <p:cNvPr id="4" name="Picture 3" descr="bulb out.jpg"/>
          <p:cNvPicPr>
            <a:picLocks noChangeAspect="1"/>
          </p:cNvPicPr>
          <p:nvPr/>
        </p:nvPicPr>
        <p:blipFill>
          <a:blip r:embed="rId3"/>
          <a:stretch>
            <a:fillRect/>
          </a:stretch>
        </p:blipFill>
        <p:spPr>
          <a:xfrm>
            <a:off x="701356" y="1357431"/>
            <a:ext cx="4250120" cy="3187590"/>
          </a:xfrm>
          <a:prstGeom prst="rect">
            <a:avLst/>
          </a:prstGeom>
        </p:spPr>
      </p:pic>
      <p:sp>
        <p:nvSpPr>
          <p:cNvPr id="5" name="TextBox 4"/>
          <p:cNvSpPr txBox="1"/>
          <p:nvPr/>
        </p:nvSpPr>
        <p:spPr>
          <a:xfrm>
            <a:off x="5634530" y="1357431"/>
            <a:ext cx="2738342" cy="2031325"/>
          </a:xfrm>
          <a:prstGeom prst="rect">
            <a:avLst/>
          </a:prstGeom>
          <a:noFill/>
        </p:spPr>
        <p:txBody>
          <a:bodyPr wrap="square" rtlCol="0">
            <a:spAutoFit/>
          </a:bodyPr>
          <a:lstStyle/>
          <a:p>
            <a:r>
              <a:rPr lang="en-US" dirty="0" smtClean="0"/>
              <a:t>“I like it!” T</a:t>
            </a:r>
            <a:r>
              <a:rPr lang="en-US" dirty="0" smtClean="0"/>
              <a:t>he long time crossing guard </a:t>
            </a:r>
            <a:r>
              <a:rPr lang="en-US" dirty="0" smtClean="0"/>
              <a:t>did not know who had installed the </a:t>
            </a:r>
            <a:r>
              <a:rPr lang="en-US" dirty="0" smtClean="0"/>
              <a:t>cones, </a:t>
            </a:r>
            <a:r>
              <a:rPr lang="en-US" dirty="0" smtClean="0"/>
              <a:t>but she </a:t>
            </a:r>
            <a:r>
              <a:rPr lang="en-US" dirty="0" smtClean="0"/>
              <a:t>thought </a:t>
            </a:r>
            <a:r>
              <a:rPr lang="en-US" dirty="0" smtClean="0"/>
              <a:t>that they made the corner a lot safer for kids walking to </a:t>
            </a:r>
            <a:r>
              <a:rPr lang="en-US" dirty="0" smtClean="0"/>
              <a:t>school</a:t>
            </a:r>
            <a:endParaRPr lang="en-US" dirty="0"/>
          </a:p>
        </p:txBody>
      </p:sp>
      <p:sp>
        <p:nvSpPr>
          <p:cNvPr id="6" name="TextBox 5"/>
          <p:cNvSpPr txBox="1"/>
          <p:nvPr/>
        </p:nvSpPr>
        <p:spPr>
          <a:xfrm>
            <a:off x="701356" y="4696810"/>
            <a:ext cx="3767826" cy="276999"/>
          </a:xfrm>
          <a:prstGeom prst="rect">
            <a:avLst/>
          </a:prstGeom>
          <a:noFill/>
        </p:spPr>
        <p:txBody>
          <a:bodyPr wrap="none" rtlCol="0">
            <a:spAutoFit/>
          </a:bodyPr>
          <a:lstStyle/>
          <a:p>
            <a:r>
              <a:rPr lang="en-US" sz="1200" dirty="0" err="1" smtClean="0"/>
              <a:t>DIY</a:t>
            </a:r>
            <a:r>
              <a:rPr lang="en-US" sz="1200" dirty="0" smtClean="0"/>
              <a:t> </a:t>
            </a:r>
            <a:r>
              <a:rPr lang="en-US" sz="1200" dirty="0" err="1" smtClean="0"/>
              <a:t>bumpouts</a:t>
            </a:r>
            <a:r>
              <a:rPr lang="en-US" sz="1200" dirty="0" smtClean="0"/>
              <a:t> at a busy intersection next to a school</a:t>
            </a:r>
            <a:endParaRPr lang="en-US" sz="1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6241690" y="1509220"/>
            <a:ext cx="2808116" cy="2743200"/>
          </a:xfrm>
        </p:spPr>
        <p:txBody>
          <a:bodyPr/>
          <a:lstStyle/>
          <a:p>
            <a:pPr>
              <a:buNone/>
            </a:pPr>
            <a:r>
              <a:rPr lang="en-US" sz="1800" dirty="0" smtClean="0"/>
              <a:t>Speed – and therefore speeding – increases crash risk in two ways: </a:t>
            </a:r>
          </a:p>
          <a:p>
            <a:pPr>
              <a:buNone/>
            </a:pPr>
            <a:r>
              <a:rPr lang="en-US" sz="1800" dirty="0" smtClean="0"/>
              <a:t>(1) it increases the likelihood of being involved in a crash</a:t>
            </a:r>
          </a:p>
          <a:p>
            <a:pPr>
              <a:buNone/>
            </a:pPr>
            <a:r>
              <a:rPr lang="en-US" sz="1800" dirty="0" smtClean="0"/>
              <a:t> (2) it increases the severity of injuries sustained by all road users in a crash</a:t>
            </a:r>
          </a:p>
          <a:p>
            <a:pPr>
              <a:buNone/>
            </a:pPr>
            <a:r>
              <a:rPr lang="en-US" sz="1400" i="1" dirty="0" smtClean="0"/>
              <a:t>~National </a:t>
            </a:r>
            <a:r>
              <a:rPr lang="en-US" sz="1400" i="1" dirty="0" smtClean="0"/>
              <a:t>Transportation Safety </a:t>
            </a:r>
            <a:r>
              <a:rPr lang="en-US" sz="1400" i="1" dirty="0" smtClean="0"/>
              <a:t>Board, August 2017</a:t>
            </a:r>
            <a:endParaRPr lang="en-US" sz="1400" i="1" dirty="0"/>
          </a:p>
        </p:txBody>
      </p:sp>
      <p:sp>
        <p:nvSpPr>
          <p:cNvPr id="3" name="Title 2"/>
          <p:cNvSpPr>
            <a:spLocks noGrp="1"/>
          </p:cNvSpPr>
          <p:nvPr>
            <p:ph type="title"/>
          </p:nvPr>
        </p:nvSpPr>
        <p:spPr>
          <a:xfrm>
            <a:off x="625460" y="333375"/>
            <a:ext cx="7315200" cy="514350"/>
          </a:xfrm>
        </p:spPr>
        <p:txBody>
          <a:bodyPr/>
          <a:lstStyle/>
          <a:p>
            <a:r>
              <a:rPr lang="en-US" sz="3200" dirty="0" smtClean="0"/>
              <a:t>In urban areas, safe speeds account for people traveling in different ways</a:t>
            </a:r>
            <a:endParaRPr lang="en-US" dirty="0"/>
          </a:p>
        </p:txBody>
      </p:sp>
      <p:pic>
        <p:nvPicPr>
          <p:cNvPr id="4" name="Picture 3" descr="death due to speed.jpg"/>
          <p:cNvPicPr>
            <a:picLocks noChangeAspect="1"/>
          </p:cNvPicPr>
          <p:nvPr/>
        </p:nvPicPr>
        <p:blipFill>
          <a:blip r:embed="rId3"/>
          <a:stretch>
            <a:fillRect/>
          </a:stretch>
        </p:blipFill>
        <p:spPr>
          <a:xfrm>
            <a:off x="249394" y="1661010"/>
            <a:ext cx="5733410" cy="2125060"/>
          </a:xfrm>
          <a:prstGeom prst="rect">
            <a:avLst/>
          </a:prstGeom>
          <a:ln>
            <a:solidFill>
              <a:schemeClr val="accent1"/>
            </a:solid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t>Avon, </a:t>
            </a:r>
            <a:r>
              <a:rPr lang="en-US" sz="3200" dirty="0" smtClean="0"/>
              <a:t>Co ~ Small </a:t>
            </a:r>
            <a:r>
              <a:rPr lang="en-US" sz="3200" dirty="0" smtClean="0"/>
              <a:t>T</a:t>
            </a:r>
            <a:r>
              <a:rPr lang="en-US" sz="3200" dirty="0" smtClean="0"/>
              <a:t>own </a:t>
            </a:r>
            <a:r>
              <a:rPr lang="en-US" sz="3200" dirty="0" smtClean="0"/>
              <a:t>T</a:t>
            </a:r>
            <a:r>
              <a:rPr lang="en-US" sz="3200" dirty="0" smtClean="0"/>
              <a:t>actics </a:t>
            </a:r>
            <a:endParaRPr lang="en-US" sz="3200" dirty="0"/>
          </a:p>
        </p:txBody>
      </p:sp>
      <p:pic>
        <p:nvPicPr>
          <p:cNvPr id="4" name="Picture 3" descr="ped crossing.jpg"/>
          <p:cNvPicPr>
            <a:picLocks noChangeAspect="1"/>
          </p:cNvPicPr>
          <p:nvPr/>
        </p:nvPicPr>
        <p:blipFill>
          <a:blip r:embed="rId3"/>
          <a:stretch>
            <a:fillRect/>
          </a:stretch>
        </p:blipFill>
        <p:spPr>
          <a:xfrm>
            <a:off x="473670" y="1133896"/>
            <a:ext cx="2608891" cy="1741434"/>
          </a:xfrm>
          <a:prstGeom prst="rect">
            <a:avLst/>
          </a:prstGeom>
        </p:spPr>
      </p:pic>
      <p:pic>
        <p:nvPicPr>
          <p:cNvPr id="5" name="Picture 4" descr="avon co.jpg"/>
          <p:cNvPicPr>
            <a:picLocks noChangeAspect="1"/>
          </p:cNvPicPr>
          <p:nvPr/>
        </p:nvPicPr>
        <p:blipFill>
          <a:blip r:embed="rId4"/>
          <a:stretch>
            <a:fillRect/>
          </a:stretch>
        </p:blipFill>
        <p:spPr>
          <a:xfrm>
            <a:off x="473670" y="2951225"/>
            <a:ext cx="2608891" cy="1669690"/>
          </a:xfrm>
          <a:prstGeom prst="rect">
            <a:avLst/>
          </a:prstGeom>
        </p:spPr>
      </p:pic>
      <p:pic>
        <p:nvPicPr>
          <p:cNvPr id="3074" name="Picture 2" descr="170208 - masterplan updated - lowres - zoom2.jpg"/>
          <p:cNvPicPr>
            <a:picLocks noChangeAspect="1" noChangeArrowheads="1"/>
          </p:cNvPicPr>
          <p:nvPr/>
        </p:nvPicPr>
        <p:blipFill>
          <a:blip r:embed="rId5"/>
          <a:srcRect/>
          <a:stretch>
            <a:fillRect/>
          </a:stretch>
        </p:blipFill>
        <p:spPr bwMode="auto">
          <a:xfrm>
            <a:off x="3585365" y="1433325"/>
            <a:ext cx="3971806" cy="2732220"/>
          </a:xfrm>
          <a:prstGeom prst="rect">
            <a:avLst/>
          </a:prstGeom>
          <a:noFill/>
          <a:ln>
            <a:solidFill>
              <a:schemeClr val="accent1"/>
            </a:solidFill>
          </a:ln>
        </p:spPr>
      </p:pic>
      <p:sp>
        <p:nvSpPr>
          <p:cNvPr id="6" name="TextBox 5"/>
          <p:cNvSpPr txBox="1"/>
          <p:nvPr/>
        </p:nvSpPr>
        <p:spPr>
          <a:xfrm>
            <a:off x="473670" y="4696810"/>
            <a:ext cx="1012393" cy="276999"/>
          </a:xfrm>
          <a:prstGeom prst="rect">
            <a:avLst/>
          </a:prstGeom>
          <a:noFill/>
        </p:spPr>
        <p:txBody>
          <a:bodyPr wrap="none" rtlCol="0">
            <a:spAutoFit/>
          </a:bodyPr>
          <a:lstStyle/>
          <a:p>
            <a:r>
              <a:rPr lang="en-US" sz="1200" dirty="0" smtClean="0"/>
              <a:t>Test in 2016</a:t>
            </a:r>
            <a:endParaRPr lang="en-US" sz="1200" dirty="0"/>
          </a:p>
        </p:txBody>
      </p:sp>
      <p:sp>
        <p:nvSpPr>
          <p:cNvPr id="7" name="TextBox 6"/>
          <p:cNvSpPr txBox="1"/>
          <p:nvPr/>
        </p:nvSpPr>
        <p:spPr>
          <a:xfrm>
            <a:off x="3585365" y="4281311"/>
            <a:ext cx="4182555" cy="276999"/>
          </a:xfrm>
          <a:prstGeom prst="rect">
            <a:avLst/>
          </a:prstGeom>
          <a:noFill/>
        </p:spPr>
        <p:txBody>
          <a:bodyPr wrap="none" rtlCol="0">
            <a:spAutoFit/>
          </a:bodyPr>
          <a:lstStyle/>
          <a:p>
            <a:r>
              <a:rPr lang="en-US" sz="1200" dirty="0" smtClean="0"/>
              <a:t>Designs for permanent installation to be completed in 2019</a:t>
            </a:r>
            <a:endParaRPr lang="en-US" sz="1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a:xfrm>
            <a:off x="2902310" y="2040485"/>
            <a:ext cx="5327290" cy="2283865"/>
          </a:xfrm>
        </p:spPr>
        <p:txBody>
          <a:bodyPr/>
          <a:lstStyle/>
          <a:p>
            <a:r>
              <a:rPr lang="en-US" sz="1800" dirty="0" smtClean="0"/>
              <a:t>“Speed is a very important factor in road crashes. Speed affects the number of crashes as well as the crash severity. This is a consequence of laws of physics that has been supported by large amounts of empirical evidence from all over the world. If on a particular road the average speed increases, then the number of crashes will increase with serious crashes increasing to a larger extent than less serious crashes</a:t>
            </a:r>
            <a:r>
              <a:rPr lang="en-US" sz="1800" dirty="0" smtClean="0"/>
              <a:t>.”</a:t>
            </a:r>
          </a:p>
          <a:p>
            <a:r>
              <a:rPr lang="en-US" sz="1200" dirty="0" smtClean="0"/>
              <a:t>~International Transport Forum Report on Speed and Crash Risk, October 2018</a:t>
            </a:r>
            <a:endParaRPr lang="en-US" sz="1200" dirty="0"/>
          </a:p>
        </p:txBody>
      </p:sp>
      <p:sp>
        <p:nvSpPr>
          <p:cNvPr id="3" name="Title 2"/>
          <p:cNvSpPr>
            <a:spLocks noGrp="1"/>
          </p:cNvSpPr>
          <p:nvPr>
            <p:ph type="title"/>
          </p:nvPr>
        </p:nvSpPr>
        <p:spPr/>
        <p:txBody>
          <a:bodyPr/>
          <a:lstStyle/>
          <a:p>
            <a:r>
              <a:rPr lang="en-US" sz="3200" dirty="0" smtClean="0"/>
              <a:t>Eliminating serious crashes requires managing speed for safety</a:t>
            </a:r>
            <a:endParaRPr lang="en-US" sz="3200" dirty="0"/>
          </a:p>
        </p:txBody>
      </p:sp>
      <p:pic>
        <p:nvPicPr>
          <p:cNvPr id="52226" name="Picture 2"/>
          <p:cNvPicPr>
            <a:picLocks noChangeAspect="1" noChangeArrowheads="1"/>
          </p:cNvPicPr>
          <p:nvPr/>
        </p:nvPicPr>
        <p:blipFill>
          <a:blip r:embed="rId3"/>
          <a:srcRect/>
          <a:stretch>
            <a:fillRect/>
          </a:stretch>
        </p:blipFill>
        <p:spPr bwMode="auto">
          <a:xfrm>
            <a:off x="777250" y="1888695"/>
            <a:ext cx="1897375" cy="2577459"/>
          </a:xfrm>
          <a:prstGeom prst="rect">
            <a:avLst/>
          </a:prstGeom>
          <a:noFill/>
          <a:ln w="9525">
            <a:solidFill>
              <a:schemeClr val="tx2">
                <a:lumMod val="60000"/>
                <a:lumOff val="40000"/>
              </a:schemeClr>
            </a:solid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7"/>
          </p:nvPr>
        </p:nvSpPr>
        <p:spPr>
          <a:xfrm>
            <a:off x="2674625" y="1896084"/>
            <a:ext cx="5554975" cy="2428265"/>
          </a:xfrm>
        </p:spPr>
        <p:txBody>
          <a:bodyPr/>
          <a:lstStyle/>
          <a:p>
            <a:r>
              <a:rPr lang="en-US" sz="2000" dirty="0" smtClean="0"/>
              <a:t>Focus on:</a:t>
            </a:r>
          </a:p>
          <a:p>
            <a:pPr lvl="1">
              <a:buFont typeface="Arial" pitchFamily="34" charset="0"/>
              <a:buChar char="•"/>
            </a:pPr>
            <a:r>
              <a:rPr lang="en-US" sz="1800" dirty="0" smtClean="0"/>
              <a:t>new methods to set speeds that include a wide variety of factors including vulnerable users</a:t>
            </a:r>
          </a:p>
          <a:p>
            <a:pPr lvl="1">
              <a:buFont typeface="Arial" pitchFamily="34" charset="0"/>
              <a:buChar char="•"/>
            </a:pPr>
            <a:r>
              <a:rPr lang="en-US" sz="1800" dirty="0" smtClean="0"/>
              <a:t>increasing the use of automated enforcement</a:t>
            </a:r>
          </a:p>
          <a:p>
            <a:pPr lvl="1">
              <a:buFont typeface="Arial" pitchFamily="34" charset="0"/>
              <a:buChar char="•"/>
            </a:pPr>
            <a:r>
              <a:rPr lang="en-US" sz="1800" dirty="0" smtClean="0"/>
              <a:t>Incentivizing state and local speed management activities</a:t>
            </a:r>
          </a:p>
          <a:p>
            <a:pPr lvl="1">
              <a:buFont typeface="Arial" pitchFamily="34" charset="0"/>
              <a:buChar char="•"/>
            </a:pPr>
            <a:r>
              <a:rPr lang="en-US" sz="1800" dirty="0" smtClean="0"/>
              <a:t>Incorporate a safe systems approach for urban </a:t>
            </a:r>
            <a:r>
              <a:rPr lang="en-US" sz="1800" dirty="0" smtClean="0"/>
              <a:t>roads</a:t>
            </a:r>
          </a:p>
          <a:p>
            <a:pPr lvl="1">
              <a:buNone/>
            </a:pPr>
            <a:r>
              <a:rPr lang="en-US" sz="1400" i="1" dirty="0" smtClean="0"/>
              <a:t>Safety Study “Reducing Speeding-Related Crashes Involving Passenger Vehicles” National </a:t>
            </a:r>
            <a:r>
              <a:rPr lang="en-US" sz="1400" i="1" dirty="0" smtClean="0"/>
              <a:t>Transportation Safety Board, August 2017</a:t>
            </a:r>
          </a:p>
          <a:p>
            <a:pPr lvl="1">
              <a:buNone/>
            </a:pPr>
            <a:endParaRPr lang="en-US" sz="1800" dirty="0" smtClean="0"/>
          </a:p>
          <a:p>
            <a:endParaRPr lang="en-US" sz="1400" dirty="0" smtClean="0"/>
          </a:p>
        </p:txBody>
      </p:sp>
      <p:sp>
        <p:nvSpPr>
          <p:cNvPr id="3" name="Title 2"/>
          <p:cNvSpPr>
            <a:spLocks noGrp="1"/>
          </p:cNvSpPr>
          <p:nvPr>
            <p:ph type="title"/>
          </p:nvPr>
        </p:nvSpPr>
        <p:spPr/>
        <p:txBody>
          <a:bodyPr/>
          <a:lstStyle/>
          <a:p>
            <a:r>
              <a:rPr lang="en-US" sz="3200" dirty="0" smtClean="0"/>
              <a:t>NTSB conclusions and recommendations to reduce speed-related deaths</a:t>
            </a:r>
            <a:endParaRPr lang="en-US" sz="3200" dirty="0"/>
          </a:p>
        </p:txBody>
      </p:sp>
      <p:pic>
        <p:nvPicPr>
          <p:cNvPr id="3073" name="Picture 1"/>
          <p:cNvPicPr>
            <a:picLocks noChangeAspect="1" noChangeArrowheads="1"/>
          </p:cNvPicPr>
          <p:nvPr/>
        </p:nvPicPr>
        <p:blipFill>
          <a:blip r:embed="rId3"/>
          <a:srcRect/>
          <a:stretch>
            <a:fillRect/>
          </a:stretch>
        </p:blipFill>
        <p:spPr bwMode="auto">
          <a:xfrm>
            <a:off x="397775" y="1896085"/>
            <a:ext cx="1879605" cy="2428265"/>
          </a:xfrm>
          <a:prstGeom prst="rect">
            <a:avLst/>
          </a:prstGeom>
          <a:noFill/>
          <a:ln w="9525">
            <a:solidFill>
              <a:schemeClr val="accent6">
                <a:lumMod val="40000"/>
                <a:lumOff val="60000"/>
              </a:schemeClr>
            </a:solid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TP safety_Page_1.jpg"/>
          <p:cNvPicPr>
            <a:picLocks noChangeAspect="1"/>
          </p:cNvPicPr>
          <p:nvPr/>
        </p:nvPicPr>
        <p:blipFill>
          <a:blip r:embed="rId3"/>
          <a:stretch>
            <a:fillRect/>
          </a:stretch>
        </p:blipFill>
        <p:spPr>
          <a:xfrm>
            <a:off x="3737155" y="1705718"/>
            <a:ext cx="1183599" cy="1531717"/>
          </a:xfrm>
          <a:prstGeom prst="rect">
            <a:avLst/>
          </a:prstGeom>
          <a:ln>
            <a:solidFill>
              <a:schemeClr val="accent1"/>
            </a:solidFill>
          </a:ln>
        </p:spPr>
      </p:pic>
      <p:sp>
        <p:nvSpPr>
          <p:cNvPr id="5" name="Title 4"/>
          <p:cNvSpPr>
            <a:spLocks noGrp="1"/>
          </p:cNvSpPr>
          <p:nvPr>
            <p:ph type="title"/>
          </p:nvPr>
        </p:nvSpPr>
        <p:spPr>
          <a:xfrm>
            <a:off x="777250" y="522585"/>
            <a:ext cx="7968975" cy="514350"/>
          </a:xfrm>
        </p:spPr>
        <p:txBody>
          <a:bodyPr/>
          <a:lstStyle/>
          <a:p>
            <a:r>
              <a:rPr lang="en-US" sz="2800" dirty="0" smtClean="0"/>
              <a:t>Addressing speed </a:t>
            </a:r>
            <a:r>
              <a:rPr lang="en-US" sz="2800" dirty="0" smtClean="0"/>
              <a:t>related crashes is a leading </a:t>
            </a:r>
            <a:r>
              <a:rPr lang="en-US" sz="2800" dirty="0" smtClean="0"/>
              <a:t>strategy in Vision </a:t>
            </a:r>
            <a:r>
              <a:rPr lang="en-US" sz="2800" dirty="0" smtClean="0"/>
              <a:t>Zero/ Toward </a:t>
            </a:r>
            <a:r>
              <a:rPr lang="en-US" sz="2800" dirty="0" smtClean="0"/>
              <a:t>Zero </a:t>
            </a:r>
            <a:r>
              <a:rPr lang="en-US" sz="2800" dirty="0" smtClean="0"/>
              <a:t>Deaths action plans</a:t>
            </a:r>
            <a:endParaRPr lang="en-US" sz="2800" dirty="0"/>
          </a:p>
        </p:txBody>
      </p:sp>
      <p:pic>
        <p:nvPicPr>
          <p:cNvPr id="1026" name="Picture 2"/>
          <p:cNvPicPr>
            <a:picLocks noChangeAspect="1" noChangeArrowheads="1"/>
          </p:cNvPicPr>
          <p:nvPr/>
        </p:nvPicPr>
        <p:blipFill>
          <a:blip r:embed="rId4"/>
          <a:srcRect/>
          <a:stretch>
            <a:fillRect/>
          </a:stretch>
        </p:blipFill>
        <p:spPr bwMode="auto">
          <a:xfrm>
            <a:off x="1864185" y="3330700"/>
            <a:ext cx="1152153" cy="1531717"/>
          </a:xfrm>
          <a:prstGeom prst="rect">
            <a:avLst/>
          </a:prstGeom>
          <a:noFill/>
          <a:ln w="9525">
            <a:solidFill>
              <a:schemeClr val="accent6">
                <a:lumMod val="40000"/>
                <a:lumOff val="60000"/>
              </a:schemeClr>
            </a:solidFill>
            <a:miter lim="800000"/>
            <a:headEnd/>
            <a:tailEnd/>
          </a:ln>
        </p:spPr>
      </p:pic>
      <p:sp>
        <p:nvSpPr>
          <p:cNvPr id="1028" name="AutoShape 4" descr="Image result for Oregon TSA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 name="Picture 8" descr="OR TSAP.jpg"/>
          <p:cNvPicPr>
            <a:picLocks noChangeAspect="1"/>
          </p:cNvPicPr>
          <p:nvPr/>
        </p:nvPicPr>
        <p:blipFill>
          <a:blip r:embed="rId5"/>
          <a:stretch>
            <a:fillRect/>
          </a:stretch>
        </p:blipFill>
        <p:spPr>
          <a:xfrm>
            <a:off x="2360683" y="1705718"/>
            <a:ext cx="1148787" cy="1487009"/>
          </a:xfrm>
          <a:prstGeom prst="rect">
            <a:avLst/>
          </a:prstGeom>
        </p:spPr>
      </p:pic>
      <p:pic>
        <p:nvPicPr>
          <p:cNvPr id="10" name="Picture 9" descr="clack co tsap.jpg"/>
          <p:cNvPicPr>
            <a:picLocks noChangeAspect="1"/>
          </p:cNvPicPr>
          <p:nvPr/>
        </p:nvPicPr>
        <p:blipFill>
          <a:blip r:embed="rId6"/>
          <a:stretch>
            <a:fillRect/>
          </a:stretch>
        </p:blipFill>
        <p:spPr>
          <a:xfrm>
            <a:off x="1004935" y="1705718"/>
            <a:ext cx="1149406" cy="1487009"/>
          </a:xfrm>
          <a:prstGeom prst="rect">
            <a:avLst/>
          </a:prstGeom>
        </p:spPr>
      </p:pic>
      <p:pic>
        <p:nvPicPr>
          <p:cNvPr id="2" name="Picture 2"/>
          <p:cNvPicPr>
            <a:picLocks noChangeAspect="1" noChangeArrowheads="1"/>
          </p:cNvPicPr>
          <p:nvPr/>
        </p:nvPicPr>
        <p:blipFill>
          <a:blip r:embed="rId7"/>
          <a:srcRect/>
          <a:stretch>
            <a:fillRect/>
          </a:stretch>
        </p:blipFill>
        <p:spPr bwMode="auto">
          <a:xfrm>
            <a:off x="3230295" y="3444403"/>
            <a:ext cx="1802020" cy="1328302"/>
          </a:xfrm>
          <a:prstGeom prst="rect">
            <a:avLst/>
          </a:prstGeom>
          <a:noFill/>
          <a:ln w="9525">
            <a:solidFill>
              <a:schemeClr val="accent1"/>
            </a:solidFill>
            <a:miter lim="800000"/>
            <a:headEnd/>
            <a:tailEnd/>
          </a:ln>
        </p:spPr>
      </p:pic>
      <p:pic>
        <p:nvPicPr>
          <p:cNvPr id="11" name="Picture 10" descr="eugene.jpg"/>
          <p:cNvPicPr>
            <a:picLocks noChangeAspect="1"/>
          </p:cNvPicPr>
          <p:nvPr/>
        </p:nvPicPr>
        <p:blipFill>
          <a:blip r:embed="rId8"/>
          <a:stretch>
            <a:fillRect/>
          </a:stretch>
        </p:blipFill>
        <p:spPr>
          <a:xfrm>
            <a:off x="5103265" y="2116380"/>
            <a:ext cx="1484529" cy="834845"/>
          </a:xfrm>
          <a:prstGeom prst="rect">
            <a:avLst/>
          </a:prstGeom>
          <a:ln>
            <a:solidFill>
              <a:schemeClr val="accent1"/>
            </a:solidFill>
          </a:ln>
        </p:spPr>
      </p:pic>
      <p:pic>
        <p:nvPicPr>
          <p:cNvPr id="12" name="Picture 11" descr="wash co tsap.jpg"/>
          <p:cNvPicPr>
            <a:picLocks noChangeAspect="1"/>
          </p:cNvPicPr>
          <p:nvPr/>
        </p:nvPicPr>
        <p:blipFill>
          <a:blip r:embed="rId9"/>
          <a:stretch>
            <a:fillRect/>
          </a:stretch>
        </p:blipFill>
        <p:spPr>
          <a:xfrm>
            <a:off x="5255055" y="3330700"/>
            <a:ext cx="1114020" cy="1442005"/>
          </a:xfrm>
          <a:prstGeom prst="rect">
            <a:avLst/>
          </a:prstGeom>
          <a:ln>
            <a:solidFill>
              <a:schemeClr val="accent1"/>
            </a:solidFill>
          </a:ln>
        </p:spPr>
      </p:pic>
      <p:pic>
        <p:nvPicPr>
          <p:cNvPr id="32769" name="Picture 1"/>
          <p:cNvPicPr>
            <a:picLocks noChangeAspect="1" noChangeArrowheads="1"/>
          </p:cNvPicPr>
          <p:nvPr/>
        </p:nvPicPr>
        <p:blipFill>
          <a:blip r:embed="rId10"/>
          <a:srcRect/>
          <a:stretch>
            <a:fillRect/>
          </a:stretch>
        </p:blipFill>
        <p:spPr bwMode="auto">
          <a:xfrm>
            <a:off x="6697061" y="3330700"/>
            <a:ext cx="1138424" cy="1442004"/>
          </a:xfrm>
          <a:prstGeom prst="rect">
            <a:avLst/>
          </a:prstGeom>
          <a:noFill/>
          <a:ln w="9525">
            <a:solidFill>
              <a:schemeClr val="accent1"/>
            </a:solid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7"/>
          </p:nvPr>
        </p:nvSpPr>
        <p:spPr>
          <a:xfrm>
            <a:off x="914400" y="1812800"/>
            <a:ext cx="3354020" cy="2743200"/>
          </a:xfrm>
        </p:spPr>
        <p:txBody>
          <a:bodyPr/>
          <a:lstStyle/>
          <a:p>
            <a:pPr marL="457200" indent="-457200">
              <a:buFont typeface="+mj-lt"/>
              <a:buAutoNum type="arabicPeriod"/>
            </a:pPr>
            <a:r>
              <a:rPr lang="en-US" sz="2000" dirty="0" smtClean="0"/>
              <a:t>Pilot speed safety cameras</a:t>
            </a:r>
          </a:p>
          <a:p>
            <a:pPr marL="457200" indent="-457200">
              <a:buFont typeface="+mj-lt"/>
              <a:buAutoNum type="arabicPeriod"/>
            </a:pPr>
            <a:r>
              <a:rPr lang="en-US" sz="2000" dirty="0" smtClean="0"/>
              <a:t>Lower posted </a:t>
            </a:r>
            <a:r>
              <a:rPr lang="en-US" sz="2000" dirty="0" err="1" smtClean="0"/>
              <a:t>speeds,gain</a:t>
            </a:r>
            <a:r>
              <a:rPr lang="en-US" sz="2000" dirty="0" smtClean="0"/>
              <a:t> </a:t>
            </a:r>
            <a:r>
              <a:rPr lang="en-US" sz="2000" dirty="0" smtClean="0"/>
              <a:t>local authority for speed reduction on City of Portland streets</a:t>
            </a:r>
          </a:p>
          <a:p>
            <a:pPr marL="457200" indent="-457200">
              <a:buFont typeface="+mj-lt"/>
              <a:buAutoNum type="arabicPeriod"/>
            </a:pPr>
            <a:r>
              <a:rPr lang="en-US" sz="2000" dirty="0" smtClean="0"/>
              <a:t>Improve street design to support safe speeds</a:t>
            </a:r>
            <a:endParaRPr lang="en-US" sz="2000" dirty="0"/>
          </a:p>
        </p:txBody>
      </p:sp>
      <p:sp>
        <p:nvSpPr>
          <p:cNvPr id="4" name="Title 3"/>
          <p:cNvSpPr>
            <a:spLocks noGrp="1"/>
          </p:cNvSpPr>
          <p:nvPr>
            <p:ph type="title"/>
          </p:nvPr>
        </p:nvSpPr>
        <p:spPr>
          <a:xfrm>
            <a:off x="777250" y="590550"/>
            <a:ext cx="7452350" cy="514350"/>
          </a:xfrm>
        </p:spPr>
        <p:txBody>
          <a:bodyPr/>
          <a:lstStyle/>
          <a:p>
            <a:r>
              <a:rPr lang="en-US" sz="3200" i="1" dirty="0" smtClean="0"/>
              <a:t>Example</a:t>
            </a:r>
            <a:r>
              <a:rPr lang="en-US" sz="3200" dirty="0" smtClean="0"/>
              <a:t>: Portland's Vision Zero Action Plan includes 3 actions to support safe speeds</a:t>
            </a:r>
            <a:r>
              <a:rPr lang="en-US" dirty="0" smtClean="0"/>
              <a:t/>
            </a:r>
            <a:br>
              <a:rPr lang="en-US" dirty="0" smtClean="0"/>
            </a:br>
            <a:endParaRPr lang="en-US" dirty="0"/>
          </a:p>
        </p:txBody>
      </p:sp>
      <p:pic>
        <p:nvPicPr>
          <p:cNvPr id="2050" name="Picture 2"/>
          <p:cNvPicPr>
            <a:picLocks noChangeAspect="1" noChangeArrowheads="1"/>
          </p:cNvPicPr>
          <p:nvPr/>
        </p:nvPicPr>
        <p:blipFill>
          <a:blip r:embed="rId3"/>
          <a:srcRect/>
          <a:stretch>
            <a:fillRect/>
          </a:stretch>
        </p:blipFill>
        <p:spPr bwMode="auto">
          <a:xfrm>
            <a:off x="4723790" y="1585115"/>
            <a:ext cx="1553833" cy="1062530"/>
          </a:xfrm>
          <a:prstGeom prst="rect">
            <a:avLst/>
          </a:prstGeom>
          <a:noFill/>
          <a:ln w="9525">
            <a:noFill/>
            <a:miter lim="800000"/>
            <a:headEnd/>
            <a:tailEnd/>
          </a:ln>
        </p:spPr>
      </p:pic>
      <p:pic>
        <p:nvPicPr>
          <p:cNvPr id="2051" name="Picture 3"/>
          <p:cNvPicPr>
            <a:picLocks noChangeAspect="1" noChangeArrowheads="1"/>
          </p:cNvPicPr>
          <p:nvPr/>
        </p:nvPicPr>
        <p:blipFill>
          <a:blip r:embed="rId4"/>
          <a:srcRect/>
          <a:stretch>
            <a:fillRect/>
          </a:stretch>
        </p:blipFill>
        <p:spPr bwMode="auto">
          <a:xfrm>
            <a:off x="4193416" y="2731165"/>
            <a:ext cx="2275067" cy="979010"/>
          </a:xfrm>
          <a:prstGeom prst="rect">
            <a:avLst/>
          </a:prstGeom>
          <a:noFill/>
          <a:ln w="9525">
            <a:noFill/>
            <a:miter lim="800000"/>
            <a:headEnd/>
            <a:tailEnd/>
          </a:ln>
        </p:spPr>
      </p:pic>
      <p:pic>
        <p:nvPicPr>
          <p:cNvPr id="31746" name="Picture 2" descr="https://www.portlandoregon.gov/shared/cfm/image.cfm?id=594017"/>
          <p:cNvPicPr>
            <a:picLocks noChangeAspect="1" noChangeArrowheads="1"/>
          </p:cNvPicPr>
          <p:nvPr/>
        </p:nvPicPr>
        <p:blipFill>
          <a:blip r:embed="rId5"/>
          <a:srcRect/>
          <a:stretch>
            <a:fillRect/>
          </a:stretch>
        </p:blipFill>
        <p:spPr bwMode="auto">
          <a:xfrm>
            <a:off x="4532038" y="3786070"/>
            <a:ext cx="1745585" cy="1164604"/>
          </a:xfrm>
          <a:prstGeom prst="rect">
            <a:avLst/>
          </a:prstGeom>
          <a:noFill/>
        </p:spPr>
      </p:pic>
      <p:pic>
        <p:nvPicPr>
          <p:cNvPr id="31748" name="Picture 4"/>
          <p:cNvPicPr>
            <a:picLocks noChangeAspect="1" noChangeArrowheads="1"/>
          </p:cNvPicPr>
          <p:nvPr/>
        </p:nvPicPr>
        <p:blipFill>
          <a:blip r:embed="rId6"/>
          <a:srcRect l="17621" r="3544"/>
          <a:stretch>
            <a:fillRect/>
          </a:stretch>
        </p:blipFill>
        <p:spPr bwMode="auto">
          <a:xfrm>
            <a:off x="6621165" y="1910528"/>
            <a:ext cx="2352745" cy="1639831"/>
          </a:xfrm>
          <a:prstGeom prst="rect">
            <a:avLst/>
          </a:prstGeom>
          <a:noFill/>
          <a:ln w="9525">
            <a:solidFill>
              <a:schemeClr val="accent1"/>
            </a:solid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a:xfrm>
            <a:off x="5938109" y="1104900"/>
            <a:ext cx="2959906" cy="3042815"/>
          </a:xfrm>
        </p:spPr>
        <p:txBody>
          <a:bodyPr/>
          <a:lstStyle/>
          <a:p>
            <a:pPr>
              <a:buNone/>
            </a:pPr>
            <a:r>
              <a:rPr lang="en-US" sz="2000" dirty="0" smtClean="0"/>
              <a:t>A proven safety tool to reduce speeding, can reduce total crashes up to 49% and deadly/serious injury crashes up to 44%*</a:t>
            </a:r>
          </a:p>
          <a:p>
            <a:pPr>
              <a:buNone/>
            </a:pPr>
            <a:endParaRPr lang="en-US" sz="2000" dirty="0"/>
          </a:p>
        </p:txBody>
      </p:sp>
      <p:sp>
        <p:nvSpPr>
          <p:cNvPr id="3" name="Title 2"/>
          <p:cNvSpPr>
            <a:spLocks noGrp="1"/>
          </p:cNvSpPr>
          <p:nvPr>
            <p:ph type="title"/>
          </p:nvPr>
        </p:nvSpPr>
        <p:spPr>
          <a:xfrm>
            <a:off x="473670" y="590550"/>
            <a:ext cx="7755930" cy="514350"/>
          </a:xfrm>
        </p:spPr>
        <p:txBody>
          <a:bodyPr/>
          <a:lstStyle/>
          <a:p>
            <a:r>
              <a:rPr lang="en-US" sz="3200" i="1" dirty="0" smtClean="0"/>
              <a:t>Portland example: </a:t>
            </a:r>
            <a:r>
              <a:rPr lang="en-US" sz="3200" dirty="0" smtClean="0"/>
              <a:t>Pilot </a:t>
            </a:r>
            <a:r>
              <a:rPr lang="en-US" sz="3200" dirty="0" smtClean="0"/>
              <a:t>speed safety cameras</a:t>
            </a:r>
            <a:endParaRPr lang="en-US" sz="3200" dirty="0"/>
          </a:p>
        </p:txBody>
      </p:sp>
      <p:pic>
        <p:nvPicPr>
          <p:cNvPr id="4" name="Picture 2" descr="https://www.portlandoregon.gov/shared/cfm/image.cfm?id=702117"/>
          <p:cNvPicPr>
            <a:picLocks noChangeAspect="1" noChangeArrowheads="1"/>
          </p:cNvPicPr>
          <p:nvPr/>
        </p:nvPicPr>
        <p:blipFill>
          <a:blip r:embed="rId3"/>
          <a:srcRect/>
          <a:stretch>
            <a:fillRect/>
          </a:stretch>
        </p:blipFill>
        <p:spPr bwMode="auto">
          <a:xfrm>
            <a:off x="473670" y="1281535"/>
            <a:ext cx="5105448" cy="3491170"/>
          </a:xfrm>
          <a:prstGeom prst="rect">
            <a:avLst/>
          </a:prstGeom>
          <a:noFill/>
        </p:spPr>
      </p:pic>
      <p:sp>
        <p:nvSpPr>
          <p:cNvPr id="6" name="TextBox 5"/>
          <p:cNvSpPr txBox="1"/>
          <p:nvPr/>
        </p:nvSpPr>
        <p:spPr>
          <a:xfrm>
            <a:off x="473670" y="4897279"/>
            <a:ext cx="7072875" cy="246221"/>
          </a:xfrm>
          <a:prstGeom prst="rect">
            <a:avLst/>
          </a:prstGeom>
          <a:noFill/>
        </p:spPr>
        <p:txBody>
          <a:bodyPr wrap="square" rtlCol="0">
            <a:spAutoFit/>
          </a:bodyPr>
          <a:lstStyle/>
          <a:p>
            <a:r>
              <a:rPr lang="en-US" sz="1000" dirty="0" smtClean="0"/>
              <a:t>*Cochrane study: “Do speed cameras reduce road traffic crashes, injuries and deaths?” Nov. 2010</a:t>
            </a:r>
            <a:endParaRPr lang="en-US" sz="1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a:xfrm>
            <a:off x="5330949" y="1581150"/>
            <a:ext cx="3567065" cy="2743200"/>
          </a:xfrm>
        </p:spPr>
        <p:txBody>
          <a:bodyPr/>
          <a:lstStyle/>
          <a:p>
            <a:r>
              <a:rPr lang="en-US" sz="2000" dirty="0" smtClean="0"/>
              <a:t>Portland </a:t>
            </a:r>
            <a:r>
              <a:rPr lang="en-US" sz="2000" dirty="0" smtClean="0"/>
              <a:t>received authority in </a:t>
            </a:r>
            <a:r>
              <a:rPr lang="en-US" sz="2000" dirty="0" smtClean="0"/>
              <a:t>2017 to reduce speed lim</a:t>
            </a:r>
            <a:r>
              <a:rPr lang="en-US" sz="2000" dirty="0" smtClean="0"/>
              <a:t>it on all residential streets to 20 mph</a:t>
            </a:r>
            <a:r>
              <a:rPr lang="en-US" sz="2000" dirty="0" smtClean="0"/>
              <a:t> </a:t>
            </a:r>
          </a:p>
          <a:p>
            <a:r>
              <a:rPr lang="en-US" sz="2000" dirty="0" smtClean="0"/>
              <a:t>Portland is piloting an alternate speed zone investigation method </a:t>
            </a:r>
          </a:p>
          <a:p>
            <a:r>
              <a:rPr lang="en-US" sz="2000" dirty="0" smtClean="0"/>
              <a:t>Portland is pursuing legislation to gain more autonomy over setting speeds in the 2019 session</a:t>
            </a:r>
            <a:endParaRPr lang="en-US" sz="2000" dirty="0"/>
          </a:p>
        </p:txBody>
      </p:sp>
      <p:sp>
        <p:nvSpPr>
          <p:cNvPr id="3" name="Title 2"/>
          <p:cNvSpPr>
            <a:spLocks noGrp="1"/>
          </p:cNvSpPr>
          <p:nvPr>
            <p:ph type="title"/>
          </p:nvPr>
        </p:nvSpPr>
        <p:spPr>
          <a:xfrm>
            <a:off x="321880" y="333375"/>
            <a:ext cx="8576133" cy="514350"/>
          </a:xfrm>
        </p:spPr>
        <p:txBody>
          <a:bodyPr/>
          <a:lstStyle/>
          <a:p>
            <a:r>
              <a:rPr lang="en-US" sz="3200" i="1" dirty="0" smtClean="0"/>
              <a:t>Portland example: </a:t>
            </a:r>
            <a:r>
              <a:rPr lang="en-US" sz="3200" dirty="0" smtClean="0"/>
              <a:t>Lower posted speeds, gain </a:t>
            </a:r>
            <a:r>
              <a:rPr lang="en-US" sz="3200" dirty="0" smtClean="0"/>
              <a:t>local authority for speed reduction on </a:t>
            </a:r>
            <a:r>
              <a:rPr lang="en-US" sz="3200" dirty="0" smtClean="0"/>
              <a:t>city streets</a:t>
            </a:r>
            <a:r>
              <a:rPr lang="en-US" dirty="0" smtClean="0"/>
              <a:t/>
            </a:r>
            <a:br>
              <a:rPr lang="en-US" dirty="0" smtClean="0"/>
            </a:br>
            <a:endParaRPr lang="en-US" dirty="0"/>
          </a:p>
        </p:txBody>
      </p:sp>
      <p:pic>
        <p:nvPicPr>
          <p:cNvPr id="4" name="Picture 3" descr="20180124_20isPlenty.png"/>
          <p:cNvPicPr>
            <a:picLocks noChangeAspect="1"/>
          </p:cNvPicPr>
          <p:nvPr/>
        </p:nvPicPr>
        <p:blipFill>
          <a:blip r:embed="rId3"/>
          <a:stretch>
            <a:fillRect/>
          </a:stretch>
        </p:blipFill>
        <p:spPr>
          <a:xfrm>
            <a:off x="321881" y="1909018"/>
            <a:ext cx="4705490" cy="202884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a:xfrm>
            <a:off x="397775" y="3547405"/>
            <a:ext cx="8560220" cy="2743200"/>
          </a:xfrm>
        </p:spPr>
        <p:txBody>
          <a:bodyPr/>
          <a:lstStyle/>
          <a:p>
            <a:r>
              <a:rPr lang="en-US" sz="2000" dirty="0" smtClean="0"/>
              <a:t>Street design improved in conjunction with posted speed reduction</a:t>
            </a:r>
          </a:p>
          <a:p>
            <a:r>
              <a:rPr lang="en-US" sz="2000" dirty="0" smtClean="0"/>
              <a:t>Corridor safety projects and “quick build” projects</a:t>
            </a:r>
            <a:endParaRPr lang="en-US" sz="2000" dirty="0"/>
          </a:p>
        </p:txBody>
      </p:sp>
      <p:sp>
        <p:nvSpPr>
          <p:cNvPr id="3" name="Title 2"/>
          <p:cNvSpPr>
            <a:spLocks noGrp="1"/>
          </p:cNvSpPr>
          <p:nvPr>
            <p:ph type="title"/>
          </p:nvPr>
        </p:nvSpPr>
        <p:spPr>
          <a:xfrm>
            <a:off x="487376" y="219005"/>
            <a:ext cx="8196660" cy="514350"/>
          </a:xfrm>
        </p:spPr>
        <p:txBody>
          <a:bodyPr/>
          <a:lstStyle/>
          <a:p>
            <a:r>
              <a:rPr lang="en-US" sz="3200" i="1" dirty="0" smtClean="0"/>
              <a:t>Portland example: </a:t>
            </a:r>
            <a:r>
              <a:rPr lang="en-US" sz="3200" dirty="0" smtClean="0"/>
              <a:t>Improve </a:t>
            </a:r>
            <a:r>
              <a:rPr lang="en-US" sz="3200" dirty="0" smtClean="0"/>
              <a:t>street design to support safe </a:t>
            </a:r>
            <a:r>
              <a:rPr lang="en-US" sz="3200" dirty="0" smtClean="0"/>
              <a:t>speeds</a:t>
            </a:r>
            <a:r>
              <a:rPr lang="en-US" dirty="0" smtClean="0"/>
              <a:t/>
            </a:r>
            <a:br>
              <a:rPr lang="en-US" dirty="0" smtClean="0"/>
            </a:br>
            <a:endParaRPr lang="en-US" dirty="0"/>
          </a:p>
        </p:txBody>
      </p:sp>
      <p:pic>
        <p:nvPicPr>
          <p:cNvPr id="22531" name="Picture 3"/>
          <p:cNvPicPr>
            <a:picLocks noChangeAspect="1" noChangeArrowheads="1"/>
          </p:cNvPicPr>
          <p:nvPr/>
        </p:nvPicPr>
        <p:blipFill>
          <a:blip r:embed="rId3"/>
          <a:srcRect/>
          <a:stretch>
            <a:fillRect/>
          </a:stretch>
        </p:blipFill>
        <p:spPr bwMode="auto">
          <a:xfrm>
            <a:off x="348182" y="1245710"/>
            <a:ext cx="4237524" cy="2122886"/>
          </a:xfrm>
          <a:prstGeom prst="rect">
            <a:avLst/>
          </a:prstGeom>
          <a:noFill/>
          <a:ln w="9525">
            <a:solidFill>
              <a:schemeClr val="accent1"/>
            </a:solidFill>
            <a:miter lim="800000"/>
            <a:headEnd/>
            <a:tailEnd/>
          </a:ln>
        </p:spPr>
      </p:pic>
      <p:pic>
        <p:nvPicPr>
          <p:cNvPr id="22532" name="Picture 4"/>
          <p:cNvPicPr>
            <a:picLocks noChangeAspect="1" noChangeArrowheads="1"/>
          </p:cNvPicPr>
          <p:nvPr/>
        </p:nvPicPr>
        <p:blipFill>
          <a:blip r:embed="rId4"/>
          <a:srcRect/>
          <a:stretch>
            <a:fillRect/>
          </a:stretch>
        </p:blipFill>
        <p:spPr bwMode="auto">
          <a:xfrm>
            <a:off x="4647894" y="1245709"/>
            <a:ext cx="4310101" cy="2122886"/>
          </a:xfrm>
          <a:prstGeom prst="rect">
            <a:avLst/>
          </a:prstGeom>
          <a:noFill/>
          <a:ln w="9525">
            <a:solidFill>
              <a:schemeClr val="accent1"/>
            </a:solid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Compass_blu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_Document" ma:contentTypeID="0x0101006FF79D06ED53544480EC334040B1B493002A7E05E0D20421478F7B450765730F9B" ma:contentTypeVersion="21" ma:contentTypeDescription="" ma:contentTypeScope="" ma:versionID="8a516441b4f035c6159c033ff86aaf73">
  <xsd:schema xmlns:xsd="http://www.w3.org/2001/XMLSchema" xmlns:xs="http://www.w3.org/2001/XMLSchema" xmlns:p="http://schemas.microsoft.com/office/2006/metadata/properties" xmlns:ns2="c3f7562b-7648-45b2-a016-d2a51a3cec71" xmlns:ns3="http://schemas.microsoft.com/sharepoint/v4" targetNamespace="http://schemas.microsoft.com/office/2006/metadata/properties" ma:root="true" ma:fieldsID="4e0b6ff6a7bde0352050284670189e41" ns2:_="" ns3:_="">
    <xsd:import namespace="c3f7562b-7648-45b2-a016-d2a51a3cec71"/>
    <xsd:import namespace="http://schemas.microsoft.com/sharepoint/v4"/>
    <xsd:element name="properties">
      <xsd:complexType>
        <xsd:sequence>
          <xsd:element name="documentManagement">
            <xsd:complexType>
              <xsd:all>
                <xsd:element ref="ns2:fc355e04e25945cc8ab89c123ad704cf"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f7562b-7648-45b2-a016-d2a51a3cec71" elementFormDefault="qualified">
    <xsd:import namespace="http://schemas.microsoft.com/office/2006/documentManagement/types"/>
    <xsd:import namespace="http://schemas.microsoft.com/office/infopath/2007/PartnerControls"/>
    <xsd:element name="fc355e04e25945cc8ab89c123ad704cf" ma:index="8" nillable="true" ma:taxonomy="true" ma:internalName="fc355e04e25945cc8ab89c123ad704cf" ma:taxonomyFieldName="MetroNet_x0020_Keywords" ma:displayName="MetroNet Keywords" ma:default="" ma:fieldId="{fc355e04-e259-45cc-8ab8-9c123ad704cf}" ma:taxonomyMulti="true" ma:sspId="04a8b7e0-a0dd-4eb2-89ca-9a4b8f404ec7" ma:termSetId="7126f60c-e924-4463-b913-77377d0d536b"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0"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0"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fc355e04e25945cc8ab89c123ad704cf xmlns="c3f7562b-7648-45b2-a016-d2a51a3cec71">
      <Terms xmlns="http://schemas.microsoft.com/office/infopath/2007/PartnerControls"/>
    </fc355e04e25945cc8ab89c123ad704cf>
  </documentManagement>
</p:properties>
</file>

<file path=customXml/itemProps1.xml><?xml version="1.0" encoding="utf-8"?>
<ds:datastoreItem xmlns:ds="http://schemas.openxmlformats.org/officeDocument/2006/customXml" ds:itemID="{1D35493F-114F-4EE3-8562-4BE4BEA9B6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f7562b-7648-45b2-a016-d2a51a3cec71"/>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6588401-9B24-4CB3-BA1D-3AF85A4F48AE}">
  <ds:schemaRefs>
    <ds:schemaRef ds:uri="http://schemas.microsoft.com/sharepoint/v3/contenttype/forms"/>
  </ds:schemaRefs>
</ds:datastoreItem>
</file>

<file path=customXml/itemProps3.xml><?xml version="1.0" encoding="utf-8"?>
<ds:datastoreItem xmlns:ds="http://schemas.openxmlformats.org/officeDocument/2006/customXml" ds:itemID="{0A9C9A29-22D1-4FEF-822B-F86B072F7DB4}">
  <ds:schemaRefs>
    <ds:schemaRef ds:uri="http://schemas.microsoft.com/office/2006/metadata/properties"/>
    <ds:schemaRef ds:uri="http://schemas.microsoft.com/office/infopath/2007/PartnerControls"/>
    <ds:schemaRef ds:uri="http://schemas.microsoft.com/sharepoint/v4"/>
    <ds:schemaRef ds:uri="c3f7562b-7648-45b2-a016-d2a51a3cec71"/>
  </ds:schemaRefs>
</ds:datastoreItem>
</file>

<file path=docProps/app.xml><?xml version="1.0" encoding="utf-8"?>
<Properties xmlns="http://schemas.openxmlformats.org/officeDocument/2006/extended-properties" xmlns:vt="http://schemas.openxmlformats.org/officeDocument/2006/docPropsVTypes">
  <Template/>
  <TotalTime>3625</TotalTime>
  <Words>3035</Words>
  <Application>Microsoft Office PowerPoint</Application>
  <PresentationFormat>On-screen Show (16:9)</PresentationFormat>
  <Paragraphs>198</Paragraphs>
  <Slides>21</Slides>
  <Notes>20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Compass_blue</vt:lpstr>
      <vt:lpstr>Safe speeds &amp; tactical design</vt:lpstr>
      <vt:lpstr>In urban areas, safe speeds account for people traveling in different ways</vt:lpstr>
      <vt:lpstr>Eliminating serious crashes requires managing speed for safety</vt:lpstr>
      <vt:lpstr>NTSB conclusions and recommendations to reduce speed-related deaths</vt:lpstr>
      <vt:lpstr>Addressing speed related crashes is a leading strategy in Vision Zero/ Toward Zero Deaths action plans</vt:lpstr>
      <vt:lpstr>Example: Portland's Vision Zero Action Plan includes 3 actions to support safe speeds </vt:lpstr>
      <vt:lpstr>Portland example: Pilot speed safety cameras</vt:lpstr>
      <vt:lpstr>Portland example: Lower posted speeds, gain local authority for speed reduction on city streets </vt:lpstr>
      <vt:lpstr>Portland example: Improve street design to support safe speeds </vt:lpstr>
      <vt:lpstr>Tactical design: an immediate strategy for slowing speeds &amp; testing new designs for safety</vt:lpstr>
      <vt:lpstr>What is tactical design? Pedestrian plazas, pop-up bike lanes, painted freight aprons, crosswalks</vt:lpstr>
      <vt:lpstr>Klamath Falls bike corridor ~ from pop up to permanent </vt:lpstr>
      <vt:lpstr>Fayetteville, AK – city program</vt:lpstr>
      <vt:lpstr>Better Naito, Portland </vt:lpstr>
      <vt:lpstr>Floating bus stop, Portland</vt:lpstr>
      <vt:lpstr>SW Broadway, Portland, one-day-only pop-up protected bike lane</vt:lpstr>
      <vt:lpstr>Bike lane network in Macon, GA</vt:lpstr>
      <vt:lpstr>Portland, ME               Lightening Grants</vt:lpstr>
      <vt:lpstr>Hamilton, Canada ~ “guerrilla bumpouts”</vt:lpstr>
      <vt:lpstr>Avon, Co ~ Small Town Tactics </vt:lpstr>
      <vt:lpstr>Slide 21</vt:lpstr>
    </vt:vector>
  </TitlesOfParts>
  <Company>Metro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schnacky</dc:creator>
  <cp:lastModifiedBy>Lake McTighe</cp:lastModifiedBy>
  <cp:revision>256</cp:revision>
  <dcterms:created xsi:type="dcterms:W3CDTF">2010-10-28T21:57:37Z</dcterms:created>
  <dcterms:modified xsi:type="dcterms:W3CDTF">2019-01-29T23:47:17Z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0x0101006FF79D06ED53544480EC334040B1B493002A7E05E0D20421478F7B450765730F9B</vt:lpwstr>
  </property>
</Properties>
</file>