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6" r:id="rId1"/>
  </p:sldMasterIdLst>
  <p:notesMasterIdLst>
    <p:notesMasterId r:id="rId14"/>
  </p:notesMasterIdLst>
  <p:sldIdLst>
    <p:sldId id="256" r:id="rId2"/>
    <p:sldId id="257" r:id="rId3"/>
    <p:sldId id="296" r:id="rId4"/>
    <p:sldId id="297" r:id="rId5"/>
    <p:sldId id="277" r:id="rId6"/>
    <p:sldId id="273" r:id="rId7"/>
    <p:sldId id="292" r:id="rId8"/>
    <p:sldId id="293" r:id="rId9"/>
    <p:sldId id="294" r:id="rId10"/>
    <p:sldId id="276" r:id="rId11"/>
    <p:sldId id="287" r:id="rId12"/>
    <p:sldId id="28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141"/>
    <a:srgbClr val="000078"/>
    <a:srgbClr val="FEAC90"/>
    <a:srgbClr val="4C9AC2"/>
    <a:srgbClr val="0094CB"/>
    <a:srgbClr val="CE3B28"/>
    <a:srgbClr val="CD2B1F"/>
    <a:srgbClr val="224C65"/>
    <a:srgbClr val="2E6385"/>
    <a:srgbClr val="FA25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07"/>
    <p:restoredTop sz="85645" autoAdjust="0"/>
  </p:normalViewPr>
  <p:slideViewPr>
    <p:cSldViewPr snapToGrid="0" snapToObjects="1" showGuides="1">
      <p:cViewPr>
        <p:scale>
          <a:sx n="70" d="100"/>
          <a:sy n="70" d="100"/>
        </p:scale>
        <p:origin x="-691" y="-384"/>
      </p:cViewPr>
      <p:guideLst>
        <p:guide orient="horz" pos="2153"/>
        <p:guide pos="2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1CC3C-2445-3E4E-B831-328483E103CD}" type="datetimeFigureOut">
              <a:rPr lang="en-US" smtClean="0"/>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3ADC0-F128-FD42-AF7E-59E65DB5B8CD}" type="slidenum">
              <a:rPr lang="en-US" smtClean="0"/>
              <a:t>‹#›</a:t>
            </a:fld>
            <a:endParaRPr lang="en-US"/>
          </a:p>
        </p:txBody>
      </p:sp>
    </p:spTree>
    <p:extLst>
      <p:ext uri="{BB962C8B-B14F-4D97-AF65-F5344CB8AC3E}">
        <p14:creationId xmlns:p14="http://schemas.microsoft.com/office/powerpoint/2010/main" val="4235491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everybody and thank you for the opportunity to speak in front of you today. </a:t>
            </a:r>
          </a:p>
          <a:p>
            <a:endParaRPr lang="en-US" dirty="0" smtClean="0"/>
          </a:p>
          <a:p>
            <a:r>
              <a:rPr lang="en-US" dirty="0" smtClean="0"/>
              <a:t>My name is Drew Pfefferle and I am the Safe Lane Transportation Coalition Coordinator.</a:t>
            </a:r>
          </a:p>
          <a:p>
            <a:endParaRPr lang="en-US" dirty="0" smtClean="0"/>
          </a:p>
          <a:p>
            <a:r>
              <a:rPr lang="en-US" dirty="0" smtClean="0"/>
              <a:t>I’m here today to talk about the Safe Lane Coalition-----</a:t>
            </a:r>
            <a:r>
              <a:rPr lang="en-US" baseline="0" dirty="0" smtClean="0"/>
              <a:t> I will give a bit of back ground information------- what we accomplished in 2018--------- some of the projects we have going on in 2019. </a:t>
            </a:r>
            <a:endParaRPr lang="en-US" dirty="0" smtClean="0"/>
          </a:p>
          <a:p>
            <a:endParaRPr lang="en-US" dirty="0"/>
          </a:p>
        </p:txBody>
      </p:sp>
      <p:sp>
        <p:nvSpPr>
          <p:cNvPr id="4" name="Slide Number Placeholder 3"/>
          <p:cNvSpPr>
            <a:spLocks noGrp="1"/>
          </p:cNvSpPr>
          <p:nvPr>
            <p:ph type="sldNum" sz="quarter" idx="10"/>
          </p:nvPr>
        </p:nvSpPr>
        <p:spPr/>
        <p:txBody>
          <a:bodyPr/>
          <a:lstStyle/>
          <a:p>
            <a:fld id="{19A3ADC0-F128-FD42-AF7E-59E65DB5B8CD}" type="slidenum">
              <a:rPr lang="en-US" smtClean="0"/>
              <a:t>1</a:t>
            </a:fld>
            <a:endParaRPr lang="en-US"/>
          </a:p>
        </p:txBody>
      </p:sp>
    </p:spTree>
    <p:extLst>
      <p:ext uri="{BB962C8B-B14F-4D97-AF65-F5344CB8AC3E}">
        <p14:creationId xmlns:p14="http://schemas.microsoft.com/office/powerpoint/2010/main" val="71224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In 2015, Lane Council of Governments (LCOG) and Lane County began working on a Regional Transportation Safety and Security Plan. </a:t>
            </a:r>
          </a:p>
          <a:p>
            <a:pPr lvl="0">
              <a:defRPr/>
            </a:pPr>
            <a:endParaRPr lang="en-US" dirty="0" smtClean="0"/>
          </a:p>
          <a:p>
            <a:pPr lvl="0">
              <a:defRPr/>
            </a:pPr>
            <a:r>
              <a:rPr lang="en-US" dirty="0" smtClean="0"/>
              <a:t>The goal of the plan was to enhance and prioritize safety throughout the region and to recognize and value the importance of every life traveling on our transportation network. </a:t>
            </a:r>
          </a:p>
          <a:p>
            <a:pPr lvl="0">
              <a:defRPr/>
            </a:pPr>
            <a:endParaRPr lang="en-US" dirty="0" smtClean="0"/>
          </a:p>
          <a:p>
            <a:pPr>
              <a:defRPr/>
            </a:pPr>
            <a:r>
              <a:rPr lang="en-US" dirty="0" smtClean="0"/>
              <a:t>After approximately 2 year of the planning process, The Safe Lane, Safety Action Plan was adopted in April 2017. </a:t>
            </a:r>
          </a:p>
          <a:p>
            <a:pPr>
              <a:defRPr/>
            </a:pPr>
            <a:endParaRPr lang="en-US" dirty="0" smtClean="0"/>
          </a:p>
          <a:p>
            <a:pPr lvl="0">
              <a:defRPr/>
            </a:pPr>
            <a:r>
              <a:rPr lang="en-US" dirty="0" smtClean="0"/>
              <a:t>The plan aims to views traffic crashes as preventable incidents that can be addressed in a systemic way.</a:t>
            </a:r>
          </a:p>
          <a:p>
            <a:pPr>
              <a:defRPr/>
            </a:pPr>
            <a:endParaRPr lang="en-US" dirty="0" smtClean="0"/>
          </a:p>
          <a:p>
            <a:pPr>
              <a:defRPr/>
            </a:pPr>
            <a:r>
              <a:rPr lang="en-US" dirty="0" smtClean="0"/>
              <a:t>The Plan establishes a vision and goals for the region that set the groundwork for systematic changes to our transportation system. </a:t>
            </a:r>
          </a:p>
          <a:p>
            <a:endParaRPr lang="en-US" dirty="0"/>
          </a:p>
        </p:txBody>
      </p:sp>
      <p:sp>
        <p:nvSpPr>
          <p:cNvPr id="4" name="Slide Number Placeholder 3"/>
          <p:cNvSpPr>
            <a:spLocks noGrp="1"/>
          </p:cNvSpPr>
          <p:nvPr>
            <p:ph type="sldNum" sz="quarter" idx="10"/>
          </p:nvPr>
        </p:nvSpPr>
        <p:spPr/>
        <p:txBody>
          <a:bodyPr/>
          <a:lstStyle/>
          <a:p>
            <a:fld id="{19A3ADC0-F128-FD42-AF7E-59E65DB5B8CD}" type="slidenum">
              <a:rPr lang="en-US" smtClean="0"/>
              <a:t>2</a:t>
            </a:fld>
            <a:endParaRPr lang="en-US"/>
          </a:p>
        </p:txBody>
      </p:sp>
    </p:spTree>
    <p:extLst>
      <p:ext uri="{BB962C8B-B14F-4D97-AF65-F5344CB8AC3E}">
        <p14:creationId xmlns:p14="http://schemas.microsoft.com/office/powerpoint/2010/main" val="101643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Safe Lane action plan is the cornerstone document that the Safe Lane Transportation Coalition is founded on. The Coalition works to implement the systematic changes outlined in the Action Plan to </a:t>
            </a:r>
            <a:r>
              <a:rPr lang="en-US" sz="1200" b="0" i="0" kern="1200" dirty="0" smtClean="0">
                <a:solidFill>
                  <a:schemeClr val="tx1"/>
                </a:solidFill>
                <a:effectLst/>
                <a:latin typeface="+mn-lt"/>
                <a:ea typeface="+mn-ea"/>
                <a:cs typeface="+mn-cs"/>
              </a:rPr>
              <a:t>eliminating deaths and life-changing injuries on Oregon’s transportation system</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Coalition currently consists of the 12</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organizations displayed here. These organizations together to implement the Safe Lane Action Plan and improve safety on our streets and rural roads. </a:t>
            </a:r>
          </a:p>
          <a:p>
            <a:r>
              <a:rPr lang="en-US" sz="1200" b="1" i="0" kern="1200" cap="all" dirty="0" smtClean="0">
                <a:solidFill>
                  <a:schemeClr val="tx1"/>
                </a:solidFill>
                <a:effectLst/>
                <a:latin typeface="+mn-lt"/>
                <a:ea typeface="+mn-ea"/>
                <a:cs typeface="+mn-cs"/>
              </a:rPr>
              <a:t> </a:t>
            </a:r>
          </a:p>
          <a:p>
            <a:r>
              <a:rPr lang="en-US" sz="1200" b="1" i="0" kern="1200" cap="all" dirty="0" err="1" smtClean="0">
                <a:solidFill>
                  <a:schemeClr val="tx1"/>
                </a:solidFill>
                <a:effectLst/>
                <a:latin typeface="+mn-lt"/>
                <a:ea typeface="+mn-ea"/>
                <a:cs typeface="+mn-cs"/>
              </a:rPr>
              <a:t>SLTC</a:t>
            </a:r>
            <a:r>
              <a:rPr lang="en-US" sz="1200" b="1" i="0" kern="1200" cap="all" dirty="0" smtClean="0">
                <a:solidFill>
                  <a:schemeClr val="tx1"/>
                </a:solidFill>
                <a:effectLst/>
                <a:latin typeface="+mn-lt"/>
                <a:ea typeface="+mn-ea"/>
                <a:cs typeface="+mn-cs"/>
              </a:rPr>
              <a:t> PARTNERS</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SLTC</a:t>
            </a:r>
            <a:r>
              <a:rPr lang="en-US" sz="1200" b="0" i="0" kern="1200" dirty="0" smtClean="0">
                <a:solidFill>
                  <a:schemeClr val="tx1"/>
                </a:solidFill>
                <a:effectLst/>
                <a:latin typeface="+mn-lt"/>
                <a:ea typeface="+mn-ea"/>
                <a:cs typeface="+mn-cs"/>
              </a:rPr>
              <a:t> currently includes:</a:t>
            </a:r>
          </a:p>
          <a:p>
            <a:pPr rtl="0"/>
            <a:r>
              <a:rPr lang="en-US" sz="1200" b="0" i="0" kern="1200" dirty="0" smtClean="0">
                <a:solidFill>
                  <a:schemeClr val="tx1"/>
                </a:solidFill>
                <a:effectLst/>
                <a:latin typeface="+mn-lt"/>
                <a:ea typeface="+mn-ea"/>
                <a:cs typeface="+mn-cs"/>
              </a:rPr>
              <a:t>Lane County</a:t>
            </a:r>
          </a:p>
          <a:p>
            <a:pPr rtl="0"/>
            <a:r>
              <a:rPr lang="en-US" sz="1200" b="0" i="0" kern="1200" dirty="0" smtClean="0">
                <a:solidFill>
                  <a:schemeClr val="tx1"/>
                </a:solidFill>
                <a:effectLst/>
                <a:latin typeface="+mn-lt"/>
                <a:ea typeface="+mn-ea"/>
                <a:cs typeface="+mn-cs"/>
              </a:rPr>
              <a:t>City of Coburg</a:t>
            </a:r>
          </a:p>
          <a:p>
            <a:pPr rtl="0"/>
            <a:r>
              <a:rPr lang="en-US" sz="1200" b="0" i="0" kern="1200" dirty="0" smtClean="0">
                <a:solidFill>
                  <a:schemeClr val="tx1"/>
                </a:solidFill>
                <a:effectLst/>
                <a:latin typeface="+mn-lt"/>
                <a:ea typeface="+mn-ea"/>
                <a:cs typeface="+mn-cs"/>
              </a:rPr>
              <a:t>City of Eugene</a:t>
            </a:r>
          </a:p>
          <a:p>
            <a:pPr rtl="0"/>
            <a:r>
              <a:rPr lang="en-US" sz="1200" b="0" i="0" kern="1200" dirty="0" smtClean="0">
                <a:solidFill>
                  <a:schemeClr val="tx1"/>
                </a:solidFill>
                <a:effectLst/>
                <a:latin typeface="+mn-lt"/>
                <a:ea typeface="+mn-ea"/>
                <a:cs typeface="+mn-cs"/>
              </a:rPr>
              <a:t>City of Springfield</a:t>
            </a:r>
          </a:p>
          <a:p>
            <a:pPr rtl="0"/>
            <a:r>
              <a:rPr lang="en-US" sz="1200" b="0" i="0" kern="1200" dirty="0" smtClean="0">
                <a:solidFill>
                  <a:schemeClr val="tx1"/>
                </a:solidFill>
                <a:effectLst/>
                <a:latin typeface="+mn-lt"/>
                <a:ea typeface="+mn-ea"/>
                <a:cs typeface="+mn-cs"/>
              </a:rPr>
              <a:t>Lane Transit District</a:t>
            </a:r>
          </a:p>
          <a:p>
            <a:pPr rtl="0"/>
            <a:r>
              <a:rPr lang="en-US" sz="1200" b="0" i="0" kern="1200" dirty="0" smtClean="0">
                <a:solidFill>
                  <a:schemeClr val="tx1"/>
                </a:solidFill>
                <a:effectLst/>
                <a:latin typeface="+mn-lt"/>
                <a:ea typeface="+mn-ea"/>
                <a:cs typeface="+mn-cs"/>
              </a:rPr>
              <a:t>ODOT</a:t>
            </a:r>
          </a:p>
          <a:p>
            <a:pPr rtl="0"/>
            <a:r>
              <a:rPr lang="en-US" sz="1200" b="0" i="0" kern="1200" dirty="0" smtClean="0">
                <a:solidFill>
                  <a:schemeClr val="tx1"/>
                </a:solidFill>
                <a:effectLst/>
                <a:latin typeface="+mn-lt"/>
                <a:ea typeface="+mn-ea"/>
                <a:cs typeface="+mn-cs"/>
              </a:rPr>
              <a:t>Safe Kids West Oregon</a:t>
            </a:r>
          </a:p>
          <a:p>
            <a:pPr rtl="0"/>
            <a:r>
              <a:rPr lang="en-US" sz="1200" b="0" i="0" kern="1200" dirty="0" smtClean="0">
                <a:solidFill>
                  <a:schemeClr val="tx1"/>
                </a:solidFill>
                <a:effectLst/>
                <a:latin typeface="+mn-lt"/>
                <a:ea typeface="+mn-ea"/>
                <a:cs typeface="+mn-cs"/>
              </a:rPr>
              <a:t>Lane Council of Governments</a:t>
            </a:r>
          </a:p>
          <a:p>
            <a:r>
              <a:rPr lang="en-US" sz="1200" b="0" i="0" kern="1200" dirty="0" smtClean="0">
                <a:solidFill>
                  <a:schemeClr val="tx1"/>
                </a:solidFill>
                <a:effectLst/>
                <a:latin typeface="+mn-lt"/>
                <a:ea typeface="+mn-ea"/>
                <a:cs typeface="+mn-cs"/>
              </a:rPr>
              <a:t>Other interested organizations are encouraged to consider joining the effort.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A3ADC0-F128-FD42-AF7E-59E65DB5B8CD}" type="slidenum">
              <a:rPr lang="en-US" smtClean="0"/>
              <a:t>3</a:t>
            </a:fld>
            <a:endParaRPr lang="en-US"/>
          </a:p>
        </p:txBody>
      </p:sp>
    </p:spTree>
    <p:extLst>
      <p:ext uri="{BB962C8B-B14F-4D97-AF65-F5344CB8AC3E}">
        <p14:creationId xmlns:p14="http://schemas.microsoft.com/office/powerpoint/2010/main" val="182129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3ADC0-F128-FD42-AF7E-59E65DB5B8CD}" type="slidenum">
              <a:rPr lang="en-US" smtClean="0"/>
              <a:t>5</a:t>
            </a:fld>
            <a:endParaRPr lang="en-US"/>
          </a:p>
        </p:txBody>
      </p:sp>
    </p:spTree>
    <p:extLst>
      <p:ext uri="{BB962C8B-B14F-4D97-AF65-F5344CB8AC3E}">
        <p14:creationId xmlns:p14="http://schemas.microsoft.com/office/powerpoint/2010/main" val="239273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3ADC0-F128-FD42-AF7E-59E65DB5B8CD}" type="slidenum">
              <a:rPr lang="en-US" smtClean="0"/>
              <a:t>6</a:t>
            </a:fld>
            <a:endParaRPr lang="en-US"/>
          </a:p>
        </p:txBody>
      </p:sp>
    </p:spTree>
    <p:extLst>
      <p:ext uri="{BB962C8B-B14F-4D97-AF65-F5344CB8AC3E}">
        <p14:creationId xmlns:p14="http://schemas.microsoft.com/office/powerpoint/2010/main" val="414068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Oregon Department of Transportation awarded the Lane Education Service District a grant to support a new drivers education initiative.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overall goal of the initiative is to bring drivers </a:t>
            </a:r>
            <a:r>
              <a:rPr lang="en-US" sz="1200" b="0" i="0" kern="1200" dirty="0" err="1" smtClean="0">
                <a:solidFill>
                  <a:schemeClr val="tx1"/>
                </a:solidFill>
                <a:effectLst/>
                <a:latin typeface="+mn-lt"/>
                <a:ea typeface="+mn-ea"/>
                <a:cs typeface="+mn-cs"/>
              </a:rPr>
              <a:t>ed</a:t>
            </a:r>
            <a:r>
              <a:rPr lang="en-US" sz="1200" b="0" i="0" kern="1200" dirty="0" smtClean="0">
                <a:solidFill>
                  <a:schemeClr val="tx1"/>
                </a:solidFill>
                <a:effectLst/>
                <a:latin typeface="+mn-lt"/>
                <a:ea typeface="+mn-ea"/>
                <a:cs typeface="+mn-cs"/>
              </a:rPr>
              <a:t> courses to all high schools in Lane County by partnering school districts and private driving schools. </a:t>
            </a:r>
          </a:p>
          <a:p>
            <a:endParaRPr lang="en-US" sz="1200" b="0" i="0" kern="1200" dirty="0" smtClean="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A3ADC0-F128-FD42-AF7E-59E65DB5B8CD}" type="slidenum">
              <a:rPr lang="en-US" smtClean="0"/>
              <a:t>7</a:t>
            </a:fld>
            <a:endParaRPr lang="en-US"/>
          </a:p>
        </p:txBody>
      </p:sp>
    </p:spTree>
    <p:extLst>
      <p:ext uri="{BB962C8B-B14F-4D97-AF65-F5344CB8AC3E}">
        <p14:creationId xmlns:p14="http://schemas.microsoft.com/office/powerpoint/2010/main" val="146586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3ADC0-F128-FD42-AF7E-59E65DB5B8CD}" type="slidenum">
              <a:rPr lang="en-US" smtClean="0"/>
              <a:t>12</a:t>
            </a:fld>
            <a:endParaRPr lang="en-US"/>
          </a:p>
        </p:txBody>
      </p:sp>
    </p:spTree>
    <p:extLst>
      <p:ext uri="{BB962C8B-B14F-4D97-AF65-F5344CB8AC3E}">
        <p14:creationId xmlns:p14="http://schemas.microsoft.com/office/powerpoint/2010/main" val="76782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49D725-AF79-4FB6-8D02-83EAC61E3211}" type="datetimeFigureOut">
              <a:rPr lang="en-US" smtClean="0"/>
              <a:t>1/29/2019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A87F06-E640-C642-9F76-97BB107543A1}"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5E969-DC24-CC4C-8A16-862FB98748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EA87F06-E640-C642-9F76-97BB107543A1}" type="datetimeFigureOut">
              <a:rPr lang="en-US" smtClean="0"/>
              <a:t>1/29/2019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F85E969-DC24-CC4C-8A16-862FB98748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608136D-4FCE-5741-A819-9952D7D4399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85E969-DC24-CC4C-8A16-862FB98748A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449D725-AF79-4FB6-8D02-83EAC61E3211}" type="datetimeFigureOut">
              <a:rPr lang="en-US" smtClean="0"/>
              <a:t>1/29/2019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E8079A4-7AA8-4A4F-87E2-7781EC5097D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EA87F06-E640-C642-9F76-97BB107543A1}" type="datetimeFigureOut">
              <a:rPr lang="en-US" smtClean="0"/>
              <a:t>1/29/2019</a:t>
            </a:fld>
            <a:endParaRPr lang="en-US"/>
          </a:p>
        </p:txBody>
      </p:sp>
      <p:sp>
        <p:nvSpPr>
          <p:cNvPr id="10" name="Slide Number Placeholder 9"/>
          <p:cNvSpPr>
            <a:spLocks noGrp="1"/>
          </p:cNvSpPr>
          <p:nvPr>
            <p:ph type="sldNum" sz="quarter" idx="16"/>
          </p:nvPr>
        </p:nvSpPr>
        <p:spPr/>
        <p:txBody>
          <a:bodyPr rtlCol="0"/>
          <a:lstStyle/>
          <a:p>
            <a:fld id="{DF85E969-DC24-CC4C-8A16-862FB98748A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5EA87F06-E640-C642-9F76-97BB107543A1}" type="datetimeFigureOut">
              <a:rPr lang="en-US" smtClean="0"/>
              <a:t>1/29/2019</a:t>
            </a:fld>
            <a:endParaRPr lang="en-US"/>
          </a:p>
        </p:txBody>
      </p:sp>
      <p:sp>
        <p:nvSpPr>
          <p:cNvPr id="12" name="Slide Number Placeholder 11"/>
          <p:cNvSpPr>
            <a:spLocks noGrp="1"/>
          </p:cNvSpPr>
          <p:nvPr>
            <p:ph type="sldNum" sz="quarter" idx="16"/>
          </p:nvPr>
        </p:nvSpPr>
        <p:spPr/>
        <p:txBody>
          <a:bodyPr rtlCol="0"/>
          <a:lstStyle/>
          <a:p>
            <a:fld id="{DF85E969-DC24-CC4C-8A16-862FB98748A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EA87F06-E640-C642-9F76-97BB107543A1}"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F85E969-DC24-CC4C-8A16-862FB98748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87F06-E640-C642-9F76-97BB107543A1}"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F85E969-DC24-CC4C-8A16-862FB98748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5EA87F06-E640-C642-9F76-97BB107543A1}"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EA87F06-E640-C642-9F76-97BB107543A1}" type="datetimeFigureOut">
              <a:rPr lang="en-US" smtClean="0"/>
              <a:t>1/29/2019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F85E969-DC24-CC4C-8A16-862FB98748A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EA87F06-E640-C642-9F76-97BB107543A1}" type="datetimeFigureOut">
              <a:rPr lang="en-US" smtClean="0"/>
              <a:t>1/29/2019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F85E969-DC24-CC4C-8A16-862FB98748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fe Lan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68" y="1164793"/>
            <a:ext cx="8516899" cy="3047773"/>
          </a:xfrm>
          <a:prstGeom prst="rect">
            <a:avLst/>
          </a:prstGeom>
        </p:spPr>
      </p:pic>
    </p:spTree>
    <p:extLst>
      <p:ext uri="{BB962C8B-B14F-4D97-AF65-F5344CB8AC3E}">
        <p14:creationId xmlns:p14="http://schemas.microsoft.com/office/powerpoint/2010/main" val="2106999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47" y="139700"/>
            <a:ext cx="9042400" cy="990600"/>
          </a:xfrm>
        </p:spPr>
        <p:txBody>
          <a:bodyPr>
            <a:normAutofit fontScale="90000"/>
          </a:bodyPr>
          <a:lstStyle/>
          <a:p>
            <a:pPr lvl="0"/>
            <a:r>
              <a:rPr lang="en-US" sz="4900" dirty="0" smtClean="0">
                <a:solidFill>
                  <a:srgbClr val="153141"/>
                </a:solidFill>
              </a:rPr>
              <a:t>Partnership</a:t>
            </a:r>
            <a:r>
              <a:rPr lang="en-US" sz="2700" dirty="0" smtClean="0">
                <a:solidFill>
                  <a:srgbClr val="153141"/>
                </a:solidFill>
              </a:rPr>
              <a:t> </a:t>
            </a:r>
            <a:r>
              <a:rPr lang="en-US" dirty="0" smtClean="0">
                <a:solidFill>
                  <a:srgbClr val="153141"/>
                </a:solidFill>
              </a:rPr>
              <a:t>-</a:t>
            </a:r>
            <a:r>
              <a:rPr lang="en-US" sz="2700" dirty="0" smtClean="0">
                <a:solidFill>
                  <a:srgbClr val="153141"/>
                </a:solidFill>
              </a:rPr>
              <a:t> </a:t>
            </a:r>
            <a:r>
              <a:rPr lang="en-US" sz="4000" dirty="0" smtClean="0">
                <a:solidFill>
                  <a:srgbClr val="153141"/>
                </a:solidFill>
              </a:rPr>
              <a:t>Better</a:t>
            </a:r>
            <a:r>
              <a:rPr lang="en-US" sz="2200" dirty="0" smtClean="0">
                <a:solidFill>
                  <a:srgbClr val="153141"/>
                </a:solidFill>
              </a:rPr>
              <a:t> </a:t>
            </a:r>
            <a:r>
              <a:rPr lang="en-US" sz="4000" dirty="0" smtClean="0">
                <a:solidFill>
                  <a:srgbClr val="153141"/>
                </a:solidFill>
              </a:rPr>
              <a:t>Eugene</a:t>
            </a:r>
            <a:r>
              <a:rPr lang="en-US" sz="2200" dirty="0" smtClean="0">
                <a:solidFill>
                  <a:srgbClr val="153141"/>
                </a:solidFill>
              </a:rPr>
              <a:t> </a:t>
            </a:r>
            <a:r>
              <a:rPr lang="en-US" sz="4000" dirty="0" smtClean="0">
                <a:solidFill>
                  <a:srgbClr val="153141"/>
                </a:solidFill>
              </a:rPr>
              <a:t>Springfield</a:t>
            </a:r>
            <a:r>
              <a:rPr lang="en-US" sz="2700" dirty="0" smtClean="0">
                <a:solidFill>
                  <a:srgbClr val="153141"/>
                </a:solidFill>
              </a:rPr>
              <a:t> </a:t>
            </a:r>
            <a:r>
              <a:rPr lang="en-US" sz="4000" dirty="0" smtClean="0">
                <a:solidFill>
                  <a:srgbClr val="153141"/>
                </a:solidFill>
              </a:rPr>
              <a:t>Transit </a:t>
            </a:r>
            <a:endParaRPr lang="en-US" dirty="0">
              <a:solidFill>
                <a:srgbClr val="15314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368" y="2184400"/>
            <a:ext cx="3057028" cy="400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4869581"/>
            <a:ext cx="3770314" cy="1773048"/>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26" r="12774"/>
          <a:stretch/>
        </p:blipFill>
        <p:spPr bwMode="auto">
          <a:xfrm>
            <a:off x="339925" y="1713554"/>
            <a:ext cx="4737616" cy="2943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471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16" y="185056"/>
            <a:ext cx="8153400" cy="990600"/>
          </a:xfrm>
        </p:spPr>
        <p:txBody>
          <a:bodyPr>
            <a:normAutofit/>
          </a:bodyPr>
          <a:lstStyle/>
          <a:p>
            <a:pPr lvl="0"/>
            <a:r>
              <a:rPr lang="en-US" dirty="0" smtClean="0">
                <a:solidFill>
                  <a:srgbClr val="153141"/>
                </a:solidFill>
              </a:rPr>
              <a:t>2019 and Beyond</a:t>
            </a:r>
            <a:endParaRPr lang="en-US" dirty="0">
              <a:solidFill>
                <a:srgbClr val="153141"/>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06" r="5156" b="18057"/>
          <a:stretch/>
        </p:blipFill>
        <p:spPr bwMode="auto">
          <a:xfrm>
            <a:off x="3334082" y="1738203"/>
            <a:ext cx="5301334" cy="3359369"/>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885" y="2427513"/>
            <a:ext cx="3156867" cy="3447098"/>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2200" dirty="0" smtClean="0">
                <a:solidFill>
                  <a:srgbClr val="153141"/>
                </a:solidFill>
              </a:rPr>
              <a:t>REQUEST FORM</a:t>
            </a:r>
          </a:p>
          <a:p>
            <a:pPr marL="285750" indent="-285750">
              <a:spcBef>
                <a:spcPts val="1200"/>
              </a:spcBef>
              <a:spcAft>
                <a:spcPts val="1200"/>
              </a:spcAft>
              <a:buFont typeface="Arial" panose="020B0604020202020204" pitchFamily="34" charset="0"/>
              <a:buChar char="•"/>
            </a:pPr>
            <a:r>
              <a:rPr lang="en-US" sz="2200" dirty="0" smtClean="0">
                <a:solidFill>
                  <a:srgbClr val="153141"/>
                </a:solidFill>
              </a:rPr>
              <a:t>MARIJUANA DRIVING PREVENTION </a:t>
            </a:r>
          </a:p>
          <a:p>
            <a:pPr marL="285750" indent="-285750">
              <a:spcBef>
                <a:spcPts val="1200"/>
              </a:spcBef>
              <a:spcAft>
                <a:spcPts val="1200"/>
              </a:spcAft>
              <a:buFont typeface="Arial" panose="020B0604020202020204" pitchFamily="34" charset="0"/>
              <a:buChar char="•"/>
            </a:pPr>
            <a:r>
              <a:rPr lang="en-US" sz="2200" dirty="0" smtClean="0">
                <a:solidFill>
                  <a:srgbClr val="153141"/>
                </a:solidFill>
              </a:rPr>
              <a:t>SPEED REDUCTION </a:t>
            </a:r>
            <a:r>
              <a:rPr lang="en-US" sz="2200" dirty="0" smtClean="0">
                <a:solidFill>
                  <a:srgbClr val="153141"/>
                </a:solidFill>
              </a:rPr>
              <a:t>INITIATIVE</a:t>
            </a:r>
          </a:p>
          <a:p>
            <a:pPr marL="285750" indent="-285750">
              <a:spcBef>
                <a:spcPts val="1200"/>
              </a:spcBef>
              <a:spcAft>
                <a:spcPts val="1200"/>
              </a:spcAft>
              <a:buFont typeface="Arial" panose="020B0604020202020204" pitchFamily="34" charset="0"/>
              <a:buChar char="•"/>
            </a:pPr>
            <a:r>
              <a:rPr lang="en-US" sz="2400" dirty="0" smtClean="0">
                <a:solidFill>
                  <a:srgbClr val="153141"/>
                </a:solidFill>
              </a:rPr>
              <a:t>VOLUNTEER PROGRAM</a:t>
            </a:r>
            <a:r>
              <a:rPr lang="en-US" sz="2200" dirty="0" smtClean="0">
                <a:solidFill>
                  <a:srgbClr val="153141"/>
                </a:solidFill>
              </a:rPr>
              <a:t> </a:t>
            </a:r>
            <a:endParaRPr lang="en-US" sz="2200" dirty="0">
              <a:solidFill>
                <a:srgbClr val="153141"/>
              </a:solidFill>
            </a:endParaRPr>
          </a:p>
        </p:txBody>
      </p:sp>
      <p:cxnSp>
        <p:nvCxnSpPr>
          <p:cNvPr id="8" name="Straight Arrow Connector 7"/>
          <p:cNvCxnSpPr/>
          <p:nvPr/>
        </p:nvCxnSpPr>
        <p:spPr>
          <a:xfrm flipV="1">
            <a:off x="1948543" y="1937651"/>
            <a:ext cx="1121228" cy="489862"/>
          </a:xfrm>
          <a:prstGeom prst="straightConnector1">
            <a:avLst/>
          </a:prstGeom>
          <a:ln>
            <a:solidFill>
              <a:srgbClr val="000078"/>
            </a:solidFill>
            <a:tailEnd type="arrow"/>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9" y="4940367"/>
            <a:ext cx="1785867" cy="186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6" idx="2"/>
          </p:cNvCxnSpPr>
          <p:nvPr/>
        </p:nvCxnSpPr>
        <p:spPr>
          <a:xfrm>
            <a:off x="1589319" y="5874611"/>
            <a:ext cx="1023260" cy="560614"/>
          </a:xfrm>
          <a:prstGeom prst="straightConnector1">
            <a:avLst/>
          </a:prstGeom>
          <a:ln>
            <a:solidFill>
              <a:srgbClr val="000078"/>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3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62" y="174170"/>
            <a:ext cx="8153400" cy="990600"/>
          </a:xfrm>
        </p:spPr>
        <p:txBody>
          <a:bodyPr/>
          <a:lstStyle/>
          <a:p>
            <a:r>
              <a:rPr lang="en-US" dirty="0" smtClean="0">
                <a:solidFill>
                  <a:srgbClr val="153141"/>
                </a:solidFill>
              </a:rPr>
              <a:t>Questions</a:t>
            </a:r>
            <a:endParaRPr lang="en-US" dirty="0">
              <a:solidFill>
                <a:srgbClr val="153141"/>
              </a:solidFill>
            </a:endParaRPr>
          </a:p>
        </p:txBody>
      </p:sp>
      <p:pic>
        <p:nvPicPr>
          <p:cNvPr id="63" name="Content Placeholder 3" descr="Safe Lane Logo.png">
            <a:extLst>
              <a:ext uri="{FF2B5EF4-FFF2-40B4-BE49-F238E27FC236}">
                <a16:creationId xmlns="" xmlns:a16="http://schemas.microsoft.com/office/drawing/2014/main" id="{B370D48B-65E9-E243-A4D8-10C10D0F9E95}"/>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72289" r="350"/>
          <a:stretch/>
        </p:blipFill>
        <p:spPr>
          <a:xfrm>
            <a:off x="8144875" y="159570"/>
            <a:ext cx="777708" cy="1017166"/>
          </a:xfrm>
        </p:spPr>
      </p:pic>
      <p:pic>
        <p:nvPicPr>
          <p:cNvPr id="5" name="Picture 4">
            <a:extLst>
              <a:ext uri="{FF2B5EF4-FFF2-40B4-BE49-F238E27FC236}">
                <a16:creationId xmlns="" xmlns:a16="http://schemas.microsoft.com/office/drawing/2014/main" id="{49CD06DA-CA77-3F4F-A68E-3AF04AC1407E}"/>
              </a:ext>
            </a:extLst>
          </p:cNvPr>
          <p:cNvPicPr>
            <a:picLocks noChangeAspect="1"/>
          </p:cNvPicPr>
          <p:nvPr/>
        </p:nvPicPr>
        <p:blipFill>
          <a:blip r:embed="rId4"/>
          <a:stretch>
            <a:fillRect/>
          </a:stretch>
        </p:blipFill>
        <p:spPr>
          <a:xfrm>
            <a:off x="3323793" y="1937431"/>
            <a:ext cx="2467840" cy="2467840"/>
          </a:xfrm>
          <a:prstGeom prst="rect">
            <a:avLst/>
          </a:prstGeom>
        </p:spPr>
      </p:pic>
      <p:sp>
        <p:nvSpPr>
          <p:cNvPr id="6" name="TextBox 5">
            <a:extLst>
              <a:ext uri="{FF2B5EF4-FFF2-40B4-BE49-F238E27FC236}">
                <a16:creationId xmlns="" xmlns:a16="http://schemas.microsoft.com/office/drawing/2014/main" id="{5822000C-A89E-F242-877E-1CF2A4FF7876}"/>
              </a:ext>
            </a:extLst>
          </p:cNvPr>
          <p:cNvSpPr txBox="1"/>
          <p:nvPr/>
        </p:nvSpPr>
        <p:spPr>
          <a:xfrm>
            <a:off x="1713208" y="4751375"/>
            <a:ext cx="6048306" cy="2031325"/>
          </a:xfrm>
          <a:prstGeom prst="rect">
            <a:avLst/>
          </a:prstGeom>
          <a:noFill/>
        </p:spPr>
        <p:txBody>
          <a:bodyPr wrap="square" rtlCol="0">
            <a:spAutoFit/>
          </a:bodyPr>
          <a:lstStyle/>
          <a:p>
            <a:pPr>
              <a:lnSpc>
                <a:spcPct val="150000"/>
              </a:lnSpc>
            </a:pPr>
            <a:r>
              <a:rPr lang="en-US" sz="2400" dirty="0">
                <a:solidFill>
                  <a:srgbClr val="153141"/>
                </a:solidFill>
              </a:rPr>
              <a:t>Drew </a:t>
            </a:r>
            <a:r>
              <a:rPr lang="en-US" sz="2400" dirty="0" err="1">
                <a:solidFill>
                  <a:srgbClr val="153141"/>
                </a:solidFill>
              </a:rPr>
              <a:t>Pfefferle</a:t>
            </a:r>
            <a:endParaRPr lang="en-US" sz="2400" dirty="0">
              <a:solidFill>
                <a:srgbClr val="153141"/>
              </a:solidFill>
            </a:endParaRPr>
          </a:p>
          <a:p>
            <a:pPr>
              <a:lnSpc>
                <a:spcPct val="150000"/>
              </a:lnSpc>
            </a:pPr>
            <a:r>
              <a:rPr lang="en-US" sz="2400" dirty="0">
                <a:solidFill>
                  <a:srgbClr val="153141"/>
                </a:solidFill>
              </a:rPr>
              <a:t>Safe Lane Transportation Coalition </a:t>
            </a:r>
            <a:r>
              <a:rPr lang="en-US" sz="2400" dirty="0" smtClean="0">
                <a:solidFill>
                  <a:srgbClr val="153141"/>
                </a:solidFill>
              </a:rPr>
              <a:t>Coordinator </a:t>
            </a:r>
            <a:endParaRPr lang="en-US" sz="2400" dirty="0">
              <a:solidFill>
                <a:srgbClr val="153141"/>
              </a:solidFill>
            </a:endParaRPr>
          </a:p>
          <a:p>
            <a:pPr>
              <a:lnSpc>
                <a:spcPct val="150000"/>
              </a:lnSpc>
            </a:pPr>
            <a:r>
              <a:rPr lang="en-US" sz="2400" dirty="0" smtClean="0">
                <a:solidFill>
                  <a:srgbClr val="153141"/>
                </a:solidFill>
              </a:rPr>
              <a:t>dpfefferle@lcog.org</a:t>
            </a:r>
            <a:endParaRPr lang="en-US" sz="2400" dirty="0">
              <a:solidFill>
                <a:srgbClr val="153141"/>
              </a:solidFill>
            </a:endParaRPr>
          </a:p>
          <a:p>
            <a:r>
              <a:rPr lang="en-US" dirty="0"/>
              <a:t> </a:t>
            </a:r>
          </a:p>
        </p:txBody>
      </p:sp>
    </p:spTree>
    <p:extLst>
      <p:ext uri="{BB962C8B-B14F-4D97-AF65-F5344CB8AC3E}">
        <p14:creationId xmlns:p14="http://schemas.microsoft.com/office/powerpoint/2010/main" val="268841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C387686E-3ACF-0745-A308-74E0194D772E}"/>
              </a:ext>
            </a:extLst>
          </p:cNvPr>
          <p:cNvPicPr>
            <a:picLocks noChangeAspect="1"/>
          </p:cNvPicPr>
          <p:nvPr/>
        </p:nvPicPr>
        <p:blipFill>
          <a:blip r:embed="rId3"/>
          <a:stretch>
            <a:fillRect/>
          </a:stretch>
        </p:blipFill>
        <p:spPr>
          <a:xfrm>
            <a:off x="6003318" y="2113005"/>
            <a:ext cx="2037620" cy="1604084"/>
          </a:xfrm>
          <a:prstGeom prst="rect">
            <a:avLst/>
          </a:prstGeom>
        </p:spPr>
      </p:pic>
      <p:sp>
        <p:nvSpPr>
          <p:cNvPr id="2" name="TextBox 1">
            <a:extLst>
              <a:ext uri="{FF2B5EF4-FFF2-40B4-BE49-F238E27FC236}">
                <a16:creationId xmlns="" xmlns:a16="http://schemas.microsoft.com/office/drawing/2014/main" id="{ABDC8A69-1EE8-1A47-A72C-830DBF975002}"/>
              </a:ext>
            </a:extLst>
          </p:cNvPr>
          <p:cNvSpPr txBox="1"/>
          <p:nvPr/>
        </p:nvSpPr>
        <p:spPr>
          <a:xfrm>
            <a:off x="398238" y="283431"/>
            <a:ext cx="2826415" cy="769441"/>
          </a:xfrm>
          <a:prstGeom prst="rect">
            <a:avLst/>
          </a:prstGeom>
          <a:noFill/>
        </p:spPr>
        <p:txBody>
          <a:bodyPr wrap="none" rtlCol="0">
            <a:spAutoFit/>
          </a:bodyPr>
          <a:lstStyle/>
          <a:p>
            <a:r>
              <a:rPr lang="en-US" sz="4400" dirty="0" smtClean="0">
                <a:solidFill>
                  <a:srgbClr val="153141"/>
                </a:solidFill>
              </a:rPr>
              <a:t>Background</a:t>
            </a:r>
            <a:endParaRPr lang="en-US" dirty="0">
              <a:solidFill>
                <a:srgbClr val="153141"/>
              </a:solidFill>
            </a:endParaRPr>
          </a:p>
        </p:txBody>
      </p:sp>
      <p:pic>
        <p:nvPicPr>
          <p:cNvPr id="4" name="Content Placeholder 3" descr="Safe Lane Logo.png">
            <a:extLst>
              <a:ext uri="{FF2B5EF4-FFF2-40B4-BE49-F238E27FC236}">
                <a16:creationId xmlns="" xmlns:a16="http://schemas.microsoft.com/office/drawing/2014/main" id="{C5A77B71-9841-B04A-9FF5-A7C4734928B0}"/>
              </a:ext>
            </a:extLst>
          </p:cNvPr>
          <p:cNvPicPr>
            <a:picLocks noGrp="1" noChangeAspect="1"/>
          </p:cNvPicPr>
          <p:nvPr>
            <p:ph sz="quarter" idx="1"/>
          </p:nvPr>
        </p:nvPicPr>
        <p:blipFill rotWithShape="1">
          <a:blip r:embed="rId4">
            <a:extLst>
              <a:ext uri="{28A0092B-C50C-407E-A947-70E740481C1C}">
                <a14:useLocalDpi xmlns:a14="http://schemas.microsoft.com/office/drawing/2010/main" val="0"/>
              </a:ext>
            </a:extLst>
          </a:blip>
          <a:srcRect l="72289" r="350"/>
          <a:stretch/>
        </p:blipFill>
        <p:spPr>
          <a:xfrm>
            <a:off x="8144875" y="159570"/>
            <a:ext cx="777708" cy="1017166"/>
          </a:xfrm>
        </p:spPr>
      </p:pic>
      <p:sp>
        <p:nvSpPr>
          <p:cNvPr id="3" name="TextBox 2"/>
          <p:cNvSpPr txBox="1"/>
          <p:nvPr/>
        </p:nvSpPr>
        <p:spPr>
          <a:xfrm>
            <a:off x="2111829" y="2373086"/>
            <a:ext cx="4430485"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 xmlns:a16="http://schemas.microsoft.com/office/drawing/2014/main" id="{20BB018E-798E-3447-ABDF-AF6261CA2F96}"/>
              </a:ext>
            </a:extLst>
          </p:cNvPr>
          <p:cNvPicPr>
            <a:picLocks noChangeAspect="1"/>
          </p:cNvPicPr>
          <p:nvPr/>
        </p:nvPicPr>
        <p:blipFill>
          <a:blip r:embed="rId5"/>
          <a:stretch>
            <a:fillRect/>
          </a:stretch>
        </p:blipFill>
        <p:spPr>
          <a:xfrm>
            <a:off x="3344739" y="3199539"/>
            <a:ext cx="2131707" cy="2086352"/>
          </a:xfrm>
          <a:prstGeom prst="rect">
            <a:avLst/>
          </a:prstGeom>
        </p:spPr>
      </p:pic>
      <p:sp>
        <p:nvSpPr>
          <p:cNvPr id="6" name="Arc 5">
            <a:extLst>
              <a:ext uri="{FF2B5EF4-FFF2-40B4-BE49-F238E27FC236}">
                <a16:creationId xmlns="" xmlns:a16="http://schemas.microsoft.com/office/drawing/2014/main" id="{DE4A92DF-3A27-9C43-970F-BA9143FABA62}"/>
              </a:ext>
            </a:extLst>
          </p:cNvPr>
          <p:cNvSpPr/>
          <p:nvPr/>
        </p:nvSpPr>
        <p:spPr>
          <a:xfrm>
            <a:off x="451186" y="2155631"/>
            <a:ext cx="3295419" cy="2447601"/>
          </a:xfrm>
          <a:prstGeom prst="arc">
            <a:avLst/>
          </a:prstGeom>
          <a:ln w="41275">
            <a:solidFill>
              <a:schemeClr val="accent2"/>
            </a:solidFill>
            <a:tailEnd type="arrow"/>
          </a:ln>
          <a:effectLst>
            <a:outerShdw blurRad="38100" dist="30000" dir="5400000" rotWithShape="0">
              <a:schemeClr val="bg1">
                <a:alpha val="45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 xmlns:a16="http://schemas.microsoft.com/office/drawing/2014/main" id="{D4E7F057-54C6-FF4F-90D9-716E26719772}"/>
              </a:ext>
            </a:extLst>
          </p:cNvPr>
          <p:cNvSpPr/>
          <p:nvPr/>
        </p:nvSpPr>
        <p:spPr>
          <a:xfrm flipH="1">
            <a:off x="5148721" y="2155631"/>
            <a:ext cx="2996153" cy="2447601"/>
          </a:xfrm>
          <a:prstGeom prst="arc">
            <a:avLst>
              <a:gd name="adj1" fmla="val 16023717"/>
              <a:gd name="adj2" fmla="val 0"/>
            </a:avLst>
          </a:prstGeom>
          <a:ln w="41275">
            <a:solidFill>
              <a:schemeClr val="accent2"/>
            </a:solidFill>
            <a:tailEnd type="arrow"/>
          </a:ln>
          <a:effectLst>
            <a:outerShdw blurRad="38100" dist="30000" dir="5400000" rotWithShape="0">
              <a:schemeClr val="bg1">
                <a:alpha val="45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 xmlns:a16="http://schemas.microsoft.com/office/drawing/2014/main" id="{9765BE08-A371-4F40-9E49-374D112F8443}"/>
              </a:ext>
            </a:extLst>
          </p:cNvPr>
          <p:cNvSpPr txBox="1"/>
          <p:nvPr/>
        </p:nvSpPr>
        <p:spPr>
          <a:xfrm>
            <a:off x="2977978" y="5523470"/>
            <a:ext cx="3025340" cy="830997"/>
          </a:xfrm>
          <a:prstGeom prst="rect">
            <a:avLst/>
          </a:prstGeom>
          <a:noFill/>
        </p:spPr>
        <p:txBody>
          <a:bodyPr wrap="square" rtlCol="0">
            <a:spAutoFit/>
          </a:bodyPr>
          <a:lstStyle/>
          <a:p>
            <a:pPr algn="ctr"/>
            <a:r>
              <a:rPr lang="en-US" sz="2400" b="1" dirty="0">
                <a:solidFill>
                  <a:srgbClr val="153141"/>
                </a:solidFill>
              </a:rPr>
              <a:t>The Safe Lane: </a:t>
            </a:r>
          </a:p>
          <a:p>
            <a:pPr algn="ctr"/>
            <a:r>
              <a:rPr lang="en-US" sz="2400" b="1" dirty="0">
                <a:solidFill>
                  <a:srgbClr val="153141"/>
                </a:solidFill>
              </a:rPr>
              <a:t>A Safety Action Plan</a:t>
            </a:r>
          </a:p>
        </p:txBody>
      </p:sp>
      <p:pic>
        <p:nvPicPr>
          <p:cNvPr id="10" name="Picture 9">
            <a:extLst>
              <a:ext uri="{FF2B5EF4-FFF2-40B4-BE49-F238E27FC236}">
                <a16:creationId xmlns="" xmlns:a16="http://schemas.microsoft.com/office/drawing/2014/main" id="{F194AEB5-6693-7549-8EBD-82A379A35713}"/>
              </a:ext>
            </a:extLst>
          </p:cNvPr>
          <p:cNvPicPr>
            <a:picLocks noChangeAspect="1"/>
          </p:cNvPicPr>
          <p:nvPr/>
        </p:nvPicPr>
        <p:blipFill>
          <a:blip r:embed="rId6"/>
          <a:stretch>
            <a:fillRect/>
          </a:stretch>
        </p:blipFill>
        <p:spPr>
          <a:xfrm>
            <a:off x="1129895" y="1676933"/>
            <a:ext cx="1363102" cy="2174360"/>
          </a:xfrm>
          <a:prstGeom prst="rect">
            <a:avLst/>
          </a:prstGeom>
        </p:spPr>
      </p:pic>
    </p:spTree>
    <p:extLst>
      <p:ext uri="{BB962C8B-B14F-4D97-AF65-F5344CB8AC3E}">
        <p14:creationId xmlns:p14="http://schemas.microsoft.com/office/powerpoint/2010/main" val="210853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34" y="185056"/>
            <a:ext cx="8153400" cy="990600"/>
          </a:xfrm>
        </p:spPr>
        <p:txBody>
          <a:bodyPr>
            <a:normAutofit/>
          </a:bodyPr>
          <a:lstStyle/>
          <a:p>
            <a:r>
              <a:rPr lang="en-US" dirty="0" smtClean="0">
                <a:solidFill>
                  <a:srgbClr val="153141"/>
                </a:solidFill>
              </a:rPr>
              <a:t>Safe Lane Coalition Members</a:t>
            </a:r>
            <a:endParaRPr lang="en-US" dirty="0">
              <a:solidFill>
                <a:srgbClr val="15314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261" y="1696812"/>
            <a:ext cx="6302226" cy="497613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365" t="11344" r="23280" b="12605"/>
          <a:stretch/>
        </p:blipFill>
        <p:spPr>
          <a:xfrm>
            <a:off x="4029758" y="5563746"/>
            <a:ext cx="1053873" cy="1065647"/>
          </a:xfrm>
          <a:prstGeom prst="rect">
            <a:avLst/>
          </a:prstGeom>
        </p:spPr>
      </p:pic>
    </p:spTree>
    <p:extLst>
      <p:ext uri="{BB962C8B-B14F-4D97-AF65-F5344CB8AC3E}">
        <p14:creationId xmlns:p14="http://schemas.microsoft.com/office/powerpoint/2010/main" val="948255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19" y="185054"/>
            <a:ext cx="8153400" cy="990600"/>
          </a:xfrm>
        </p:spPr>
        <p:txBody>
          <a:bodyPr/>
          <a:lstStyle/>
          <a:p>
            <a:r>
              <a:rPr lang="en-US" dirty="0" smtClean="0">
                <a:solidFill>
                  <a:srgbClr val="153141"/>
                </a:solidFill>
              </a:rPr>
              <a:t>Resources</a:t>
            </a:r>
            <a:endParaRPr lang="en-US" dirty="0">
              <a:solidFill>
                <a:srgbClr val="15314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16"/>
          <a:stretch/>
        </p:blipFill>
        <p:spPr bwMode="auto">
          <a:xfrm>
            <a:off x="1306515" y="1685014"/>
            <a:ext cx="6494008" cy="144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53"/>
          <a:stretch/>
        </p:blipFill>
        <p:spPr bwMode="auto">
          <a:xfrm>
            <a:off x="1306515" y="3274052"/>
            <a:ext cx="6504894" cy="148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15" y="4947318"/>
            <a:ext cx="6504894" cy="1839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837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53" y="131987"/>
            <a:ext cx="8153400" cy="990600"/>
          </a:xfrm>
        </p:spPr>
        <p:txBody>
          <a:bodyPr>
            <a:normAutofit/>
          </a:bodyPr>
          <a:lstStyle/>
          <a:p>
            <a:pPr lvl="0"/>
            <a:r>
              <a:rPr lang="en-US" dirty="0" smtClean="0">
                <a:solidFill>
                  <a:srgbClr val="153141"/>
                </a:solidFill>
              </a:rPr>
              <a:t>Partnership</a:t>
            </a:r>
            <a:r>
              <a:rPr lang="en-US" sz="2400" dirty="0" smtClean="0">
                <a:solidFill>
                  <a:srgbClr val="153141"/>
                </a:solidFill>
              </a:rPr>
              <a:t> </a:t>
            </a:r>
            <a:r>
              <a:rPr lang="en-US" dirty="0" smtClean="0">
                <a:solidFill>
                  <a:srgbClr val="153141"/>
                </a:solidFill>
              </a:rPr>
              <a:t>-</a:t>
            </a:r>
            <a:r>
              <a:rPr lang="en-US" sz="2400" dirty="0" smtClean="0">
                <a:solidFill>
                  <a:srgbClr val="153141"/>
                </a:solidFill>
              </a:rPr>
              <a:t> </a:t>
            </a:r>
            <a:r>
              <a:rPr lang="en-US" dirty="0" smtClean="0">
                <a:solidFill>
                  <a:srgbClr val="153141"/>
                </a:solidFill>
              </a:rPr>
              <a:t>Safe Routes To School</a:t>
            </a:r>
            <a:endParaRPr lang="en-US" dirty="0">
              <a:solidFill>
                <a:srgbClr val="153141"/>
              </a:solidFill>
            </a:endParaRPr>
          </a:p>
        </p:txBody>
      </p:sp>
      <p:pic>
        <p:nvPicPr>
          <p:cNvPr id="5122" name="Picture 2" descr="T:\MPO\Safe Communities\9_Projects &amp; Programs\Distracted Driving\Safe Routes To School Signs\Photos\IMG_20180905_135809.jpg"/>
          <p:cNvPicPr>
            <a:picLocks noChangeAspect="1" noChangeArrowheads="1"/>
          </p:cNvPicPr>
          <p:nvPr/>
        </p:nvPicPr>
        <p:blipFill rotWithShape="1">
          <a:blip r:embed="rId3">
            <a:extLst>
              <a:ext uri="{28A0092B-C50C-407E-A947-70E740481C1C}">
                <a14:useLocalDpi xmlns:a14="http://schemas.microsoft.com/office/drawing/2010/main" val="0"/>
              </a:ext>
            </a:extLst>
          </a:blip>
          <a:srcRect l="24157" t="4458" r="3274"/>
          <a:stretch/>
        </p:blipFill>
        <p:spPr bwMode="auto">
          <a:xfrm>
            <a:off x="4983481" y="2072639"/>
            <a:ext cx="3749040" cy="3701889"/>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184"/>
          <a:stretch/>
        </p:blipFill>
        <p:spPr bwMode="auto">
          <a:xfrm>
            <a:off x="396980" y="1706880"/>
            <a:ext cx="1668196" cy="237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 t="807" r="910"/>
          <a:stretch/>
        </p:blipFill>
        <p:spPr bwMode="auto">
          <a:xfrm>
            <a:off x="2504582" y="1713806"/>
            <a:ext cx="1653009" cy="23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666" b="1131"/>
          <a:stretch/>
        </p:blipFill>
        <p:spPr bwMode="auto">
          <a:xfrm>
            <a:off x="396981" y="4351686"/>
            <a:ext cx="1668196" cy="250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891" r="-1"/>
          <a:stretch/>
        </p:blipFill>
        <p:spPr bwMode="auto">
          <a:xfrm>
            <a:off x="2508378" y="4351686"/>
            <a:ext cx="1664399" cy="250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09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31" y="138562"/>
            <a:ext cx="8153400" cy="990600"/>
          </a:xfrm>
        </p:spPr>
        <p:txBody>
          <a:bodyPr/>
          <a:lstStyle/>
          <a:p>
            <a:r>
              <a:rPr lang="en-US" dirty="0" smtClean="0">
                <a:solidFill>
                  <a:srgbClr val="153141"/>
                </a:solidFill>
              </a:rPr>
              <a:t>Partnership</a:t>
            </a:r>
            <a:r>
              <a:rPr lang="en-US" sz="2400" dirty="0" smtClean="0">
                <a:solidFill>
                  <a:srgbClr val="153141"/>
                </a:solidFill>
              </a:rPr>
              <a:t> </a:t>
            </a:r>
            <a:r>
              <a:rPr lang="en-US" dirty="0">
                <a:solidFill>
                  <a:srgbClr val="153141"/>
                </a:solidFill>
              </a:rPr>
              <a:t>-</a:t>
            </a:r>
            <a:r>
              <a:rPr lang="en-US" sz="2400" dirty="0">
                <a:solidFill>
                  <a:srgbClr val="153141"/>
                </a:solidFill>
              </a:rPr>
              <a:t> </a:t>
            </a:r>
            <a:r>
              <a:rPr lang="en-US" dirty="0">
                <a:solidFill>
                  <a:srgbClr val="153141"/>
                </a:solidFill>
              </a:rPr>
              <a:t>Lane </a:t>
            </a:r>
            <a:r>
              <a:rPr lang="en-US" dirty="0" smtClean="0">
                <a:solidFill>
                  <a:srgbClr val="153141"/>
                </a:solidFill>
              </a:rPr>
              <a:t>County</a:t>
            </a:r>
            <a:endParaRPr lang="en-US" dirty="0">
              <a:solidFill>
                <a:srgbClr val="153141"/>
              </a:solidFill>
            </a:endParaRPr>
          </a:p>
        </p:txBody>
      </p:sp>
      <p:sp>
        <p:nvSpPr>
          <p:cNvPr id="6" name="AutoShape 2" descr="Image result for cel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cel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cele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4" t="2058" r="9015" b="2513"/>
          <a:stretch/>
        </p:blipFill>
        <p:spPr bwMode="auto">
          <a:xfrm>
            <a:off x="4716562" y="1627156"/>
            <a:ext cx="3971538" cy="2765875"/>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7362" y="3269299"/>
            <a:ext cx="1779587" cy="1052069"/>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7307" b="23769"/>
          <a:stretch/>
        </p:blipFill>
        <p:spPr bwMode="auto">
          <a:xfrm>
            <a:off x="3912961" y="4559300"/>
            <a:ext cx="4256187" cy="2062164"/>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T:\MPO\Safe Communities\8_Coalition Members\Lane County\Fair\Hop sco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4" y="2387010"/>
            <a:ext cx="2701925" cy="3942354"/>
          </a:xfrm>
          <a:prstGeom prst="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8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75" y="135618"/>
            <a:ext cx="8153400" cy="990600"/>
          </a:xfrm>
        </p:spPr>
        <p:txBody>
          <a:bodyPr>
            <a:normAutofit/>
          </a:bodyPr>
          <a:lstStyle/>
          <a:p>
            <a:r>
              <a:rPr lang="en-US" dirty="0" smtClean="0">
                <a:solidFill>
                  <a:srgbClr val="153141"/>
                </a:solidFill>
              </a:rPr>
              <a:t>Partnership</a:t>
            </a:r>
            <a:r>
              <a:rPr lang="en-US" sz="2400" dirty="0" smtClean="0">
                <a:solidFill>
                  <a:srgbClr val="153141"/>
                </a:solidFill>
              </a:rPr>
              <a:t> </a:t>
            </a:r>
            <a:r>
              <a:rPr lang="en-US" dirty="0">
                <a:solidFill>
                  <a:srgbClr val="153141"/>
                </a:solidFill>
              </a:rPr>
              <a:t>-</a:t>
            </a:r>
            <a:r>
              <a:rPr lang="en-US" sz="2400" dirty="0" smtClean="0">
                <a:solidFill>
                  <a:srgbClr val="153141"/>
                </a:solidFill>
              </a:rPr>
              <a:t> </a:t>
            </a:r>
            <a:r>
              <a:rPr lang="en-US" dirty="0" smtClean="0">
                <a:solidFill>
                  <a:srgbClr val="153141"/>
                </a:solidFill>
              </a:rPr>
              <a:t>Teens Driving Safely</a:t>
            </a:r>
            <a:endParaRPr lang="en-US" dirty="0">
              <a:solidFill>
                <a:srgbClr val="153141"/>
              </a:solidFill>
            </a:endParaRPr>
          </a:p>
        </p:txBody>
      </p:sp>
      <p:sp>
        <p:nvSpPr>
          <p:cNvPr id="6" name="AutoShape 2" descr="Image result for cel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cel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cele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13" b="-458"/>
          <a:stretch/>
        </p:blipFill>
        <p:spPr bwMode="auto">
          <a:xfrm>
            <a:off x="142875" y="1817929"/>
            <a:ext cx="6596742" cy="5040071"/>
          </a:xfrm>
          <a:prstGeom prst="rect">
            <a:avLst/>
          </a:prstGeom>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79" t="2293" r="4111" b="2557"/>
          <a:stretch/>
        </p:blipFill>
        <p:spPr bwMode="auto">
          <a:xfrm rot="1328702">
            <a:off x="6248226" y="3274985"/>
            <a:ext cx="2194449"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78819">
            <a:off x="3093684" y="3058245"/>
            <a:ext cx="2293058" cy="2940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58795">
            <a:off x="4510080" y="3345068"/>
            <a:ext cx="2495404" cy="3204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descr="T:\MPO\Safe Communities\9_Projects &amp; Programs\Teen Driving Safely\Images\Logo\Teens Driving Safetly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718" y="1795805"/>
            <a:ext cx="2353582" cy="88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993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4" y="149447"/>
            <a:ext cx="8785226" cy="990600"/>
          </a:xfrm>
        </p:spPr>
        <p:txBody>
          <a:bodyPr>
            <a:noAutofit/>
          </a:bodyPr>
          <a:lstStyle/>
          <a:p>
            <a:r>
              <a:rPr lang="en-US" dirty="0" smtClean="0">
                <a:solidFill>
                  <a:srgbClr val="153141"/>
                </a:solidFill>
              </a:rPr>
              <a:t>Partnership</a:t>
            </a:r>
            <a:r>
              <a:rPr lang="en-US" sz="2400" dirty="0" smtClean="0">
                <a:solidFill>
                  <a:srgbClr val="153141"/>
                </a:solidFill>
              </a:rPr>
              <a:t> </a:t>
            </a:r>
            <a:r>
              <a:rPr lang="en-US" dirty="0" smtClean="0">
                <a:solidFill>
                  <a:srgbClr val="153141"/>
                </a:solidFill>
              </a:rPr>
              <a:t>-</a:t>
            </a:r>
            <a:r>
              <a:rPr lang="en-US" sz="2400" dirty="0" smtClean="0">
                <a:solidFill>
                  <a:srgbClr val="153141"/>
                </a:solidFill>
              </a:rPr>
              <a:t> </a:t>
            </a:r>
            <a:r>
              <a:rPr lang="en-US" sz="4000" dirty="0" smtClean="0">
                <a:solidFill>
                  <a:srgbClr val="153141"/>
                </a:solidFill>
              </a:rPr>
              <a:t>Lane County Public Health</a:t>
            </a:r>
            <a:endParaRPr lang="en-US" sz="4000" dirty="0">
              <a:solidFill>
                <a:srgbClr val="153141"/>
              </a:solidFill>
            </a:endParaRPr>
          </a:p>
        </p:txBody>
      </p:sp>
      <p:sp>
        <p:nvSpPr>
          <p:cNvPr id="6" name="AutoShape 2" descr="Image result for cel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cele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Image result for cele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12" b="50013"/>
          <a:stretch/>
        </p:blipFill>
        <p:spPr bwMode="auto">
          <a:xfrm>
            <a:off x="358774" y="1632853"/>
            <a:ext cx="8400795" cy="126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63" y="4024086"/>
            <a:ext cx="2552171" cy="26924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873" y="4016636"/>
            <a:ext cx="2079183" cy="2688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5576" y="2916967"/>
            <a:ext cx="8825138" cy="1061829"/>
          </a:xfrm>
          <a:prstGeom prst="rect">
            <a:avLst/>
          </a:prstGeom>
          <a:noFill/>
        </p:spPr>
        <p:txBody>
          <a:bodyPr wrap="square" rtlCol="0">
            <a:spAutoFit/>
          </a:bodyPr>
          <a:lstStyle/>
          <a:p>
            <a:pPr algn="ctr"/>
            <a:r>
              <a:rPr lang="en-US" sz="2100" dirty="0" smtClean="0">
                <a:solidFill>
                  <a:srgbClr val="153141"/>
                </a:solidFill>
              </a:rPr>
              <a:t>Get A Ride reinforces our community’s expectation that alcohol should be consumed in a responsible manner and remind everybody there are plenty of options for getting home safely  </a:t>
            </a:r>
            <a:endParaRPr lang="en-US" sz="2100" dirty="0">
              <a:solidFill>
                <a:srgbClr val="153141"/>
              </a:solidFill>
            </a:endParaRPr>
          </a:p>
        </p:txBody>
      </p:sp>
    </p:spTree>
    <p:extLst>
      <p:ext uri="{BB962C8B-B14F-4D97-AF65-F5344CB8AC3E}">
        <p14:creationId xmlns:p14="http://schemas.microsoft.com/office/powerpoint/2010/main" val="2108343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76" y="141514"/>
            <a:ext cx="8153400" cy="990600"/>
          </a:xfrm>
        </p:spPr>
        <p:txBody>
          <a:bodyPr/>
          <a:lstStyle/>
          <a:p>
            <a:r>
              <a:rPr lang="en-US" dirty="0" smtClean="0">
                <a:solidFill>
                  <a:srgbClr val="153141"/>
                </a:solidFill>
              </a:rPr>
              <a:t>Partnership</a:t>
            </a:r>
            <a:r>
              <a:rPr lang="en-US" sz="2400" dirty="0" smtClean="0">
                <a:solidFill>
                  <a:srgbClr val="153141"/>
                </a:solidFill>
              </a:rPr>
              <a:t> </a:t>
            </a:r>
            <a:r>
              <a:rPr lang="en-US" dirty="0" smtClean="0">
                <a:solidFill>
                  <a:srgbClr val="153141"/>
                </a:solidFill>
              </a:rPr>
              <a:t>-</a:t>
            </a:r>
            <a:r>
              <a:rPr lang="en-US" sz="2400" dirty="0" smtClean="0">
                <a:solidFill>
                  <a:srgbClr val="153141"/>
                </a:solidFill>
              </a:rPr>
              <a:t> </a:t>
            </a:r>
            <a:r>
              <a:rPr lang="en-US" dirty="0" smtClean="0">
                <a:solidFill>
                  <a:srgbClr val="153141"/>
                </a:solidFill>
              </a:rPr>
              <a:t>City of Eugene</a:t>
            </a:r>
            <a:endParaRPr lang="en-US" dirty="0">
              <a:solidFill>
                <a:srgbClr val="15314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387597" y="3116586"/>
            <a:ext cx="5146879" cy="334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560" b="26849"/>
          <a:stretch/>
        </p:blipFill>
        <p:spPr bwMode="auto">
          <a:xfrm>
            <a:off x="752348" y="1701799"/>
            <a:ext cx="8013700" cy="111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039"/>
          <a:stretch/>
        </p:blipFill>
        <p:spPr bwMode="auto">
          <a:xfrm>
            <a:off x="504825" y="3116586"/>
            <a:ext cx="2348201" cy="374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554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000075"/>
      </a:dk1>
      <a:lt1>
        <a:sysClr val="window" lastClr="FFFFFF"/>
      </a:lt1>
      <a:dk2>
        <a:srgbClr val="FBFAFF"/>
      </a:dk2>
      <a:lt2>
        <a:srgbClr val="EBDDC3"/>
      </a:lt2>
      <a:accent1>
        <a:srgbClr val="F8C228"/>
      </a:accent1>
      <a:accent2>
        <a:srgbClr val="000075"/>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414</Words>
  <Application>Microsoft Office PowerPoint</Application>
  <PresentationFormat>On-screen Show (4:3)</PresentationFormat>
  <Paragraphs>61</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PowerPoint Presentation</vt:lpstr>
      <vt:lpstr>PowerPoint Presentation</vt:lpstr>
      <vt:lpstr>Safe Lane Coalition Members</vt:lpstr>
      <vt:lpstr>Resources</vt:lpstr>
      <vt:lpstr>Partnership - Safe Routes To School</vt:lpstr>
      <vt:lpstr>Partnership - Lane County</vt:lpstr>
      <vt:lpstr>Partnership - Teens Driving Safely</vt:lpstr>
      <vt:lpstr>Partnership - Lane County Public Health</vt:lpstr>
      <vt:lpstr>Partnership - City of Eugene</vt:lpstr>
      <vt:lpstr>Partnership - Better Eugene Springfield Transit </vt:lpstr>
      <vt:lpstr>2019 and Beyond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-Who I am  - Introduce What Safe Lane Coalition is   - Why is Safe Lane Coalition Important (Stats)  - Why Business Community should care   - How the Business Community can help  - Exciting ideas coming up</dc:title>
  <dc:creator>Drew Pfefferle</dc:creator>
  <cp:lastModifiedBy>PFEFFERLE Drew W</cp:lastModifiedBy>
  <cp:revision>168</cp:revision>
  <dcterms:created xsi:type="dcterms:W3CDTF">2018-02-12T02:19:06Z</dcterms:created>
  <dcterms:modified xsi:type="dcterms:W3CDTF">2019-01-29T21:08:44Z</dcterms:modified>
</cp:coreProperties>
</file>